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78" r:id="rId22"/>
    <p:sldId id="347" r:id="rId23"/>
    <p:sldId id="348" r:id="rId24"/>
    <p:sldId id="349"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5226" autoAdjust="0"/>
  </p:normalViewPr>
  <p:slideViewPr>
    <p:cSldViewPr snapToGrid="0">
      <p:cViewPr varScale="1">
        <p:scale>
          <a:sx n="82" d="100"/>
          <a:sy n="82" d="100"/>
        </p:scale>
        <p:origin x="922" y="77"/>
      </p:cViewPr>
      <p:guideLst/>
    </p:cSldViewPr>
  </p:slideViewPr>
  <p:notesTextViewPr>
    <p:cViewPr>
      <p:scale>
        <a:sx n="1" d="1"/>
        <a:sy n="1" d="1"/>
      </p:scale>
      <p:origin x="0" y="0"/>
    </p:cViewPr>
  </p:notesTextViewPr>
  <p:sorterViewPr>
    <p:cViewPr>
      <p:scale>
        <a:sx n="100" d="100"/>
        <a:sy n="100" d="100"/>
      </p:scale>
      <p:origin x="0" y="-1739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B87AC-322F-4E59-90B6-8AAE69818579}" type="datetimeFigureOut">
              <a:rPr lang="sv-SE" smtClean="0"/>
              <a:t>2022-03-15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3E741-F982-406B-891C-6BBF48D3749A}" type="slidenum">
              <a:rPr lang="sv-SE" smtClean="0"/>
              <a:t>‹#›</a:t>
            </a:fld>
            <a:endParaRPr lang="sv-SE"/>
          </a:p>
        </p:txBody>
      </p:sp>
    </p:spTree>
    <p:extLst>
      <p:ext uri="{BB962C8B-B14F-4D97-AF65-F5344CB8AC3E}">
        <p14:creationId xmlns:p14="http://schemas.microsoft.com/office/powerpoint/2010/main" val="123443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a:t>
            </a:fld>
            <a:endParaRPr lang="sv-SE"/>
          </a:p>
        </p:txBody>
      </p:sp>
    </p:spTree>
    <p:extLst>
      <p:ext uri="{BB962C8B-B14F-4D97-AF65-F5344CB8AC3E}">
        <p14:creationId xmlns:p14="http://schemas.microsoft.com/office/powerpoint/2010/main" val="193641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11</a:t>
            </a:fld>
            <a:endParaRPr lang="sv-SE"/>
          </a:p>
        </p:txBody>
      </p:sp>
    </p:spTree>
    <p:extLst>
      <p:ext uri="{BB962C8B-B14F-4D97-AF65-F5344CB8AC3E}">
        <p14:creationId xmlns:p14="http://schemas.microsoft.com/office/powerpoint/2010/main" val="139953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12</a:t>
            </a:fld>
            <a:endParaRPr lang="sv-SE"/>
          </a:p>
        </p:txBody>
      </p:sp>
    </p:spTree>
    <p:extLst>
      <p:ext uri="{BB962C8B-B14F-4D97-AF65-F5344CB8AC3E}">
        <p14:creationId xmlns:p14="http://schemas.microsoft.com/office/powerpoint/2010/main" val="1971341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13</a:t>
            </a:fld>
            <a:endParaRPr lang="sv-SE"/>
          </a:p>
        </p:txBody>
      </p:sp>
    </p:spTree>
    <p:extLst>
      <p:ext uri="{BB962C8B-B14F-4D97-AF65-F5344CB8AC3E}">
        <p14:creationId xmlns:p14="http://schemas.microsoft.com/office/powerpoint/2010/main" val="57211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14</a:t>
            </a:fld>
            <a:endParaRPr lang="sv-SE"/>
          </a:p>
        </p:txBody>
      </p:sp>
    </p:spTree>
    <p:extLst>
      <p:ext uri="{BB962C8B-B14F-4D97-AF65-F5344CB8AC3E}">
        <p14:creationId xmlns:p14="http://schemas.microsoft.com/office/powerpoint/2010/main" val="2132199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15</a:t>
            </a:fld>
            <a:endParaRPr lang="sv-SE"/>
          </a:p>
        </p:txBody>
      </p:sp>
    </p:spTree>
    <p:extLst>
      <p:ext uri="{BB962C8B-B14F-4D97-AF65-F5344CB8AC3E}">
        <p14:creationId xmlns:p14="http://schemas.microsoft.com/office/powerpoint/2010/main" val="280206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16</a:t>
            </a:fld>
            <a:endParaRPr lang="sv-SE"/>
          </a:p>
        </p:txBody>
      </p:sp>
    </p:spTree>
    <p:extLst>
      <p:ext uri="{BB962C8B-B14F-4D97-AF65-F5344CB8AC3E}">
        <p14:creationId xmlns:p14="http://schemas.microsoft.com/office/powerpoint/2010/main" val="67767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17</a:t>
            </a:fld>
            <a:endParaRPr lang="sv-SE"/>
          </a:p>
        </p:txBody>
      </p:sp>
    </p:spTree>
    <p:extLst>
      <p:ext uri="{BB962C8B-B14F-4D97-AF65-F5344CB8AC3E}">
        <p14:creationId xmlns:p14="http://schemas.microsoft.com/office/powerpoint/2010/main" val="1728245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18</a:t>
            </a:fld>
            <a:endParaRPr lang="sv-SE"/>
          </a:p>
        </p:txBody>
      </p:sp>
    </p:spTree>
    <p:extLst>
      <p:ext uri="{BB962C8B-B14F-4D97-AF65-F5344CB8AC3E}">
        <p14:creationId xmlns:p14="http://schemas.microsoft.com/office/powerpoint/2010/main" val="1507955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19</a:t>
            </a:fld>
            <a:endParaRPr lang="sv-SE"/>
          </a:p>
        </p:txBody>
      </p:sp>
    </p:spTree>
    <p:extLst>
      <p:ext uri="{BB962C8B-B14F-4D97-AF65-F5344CB8AC3E}">
        <p14:creationId xmlns:p14="http://schemas.microsoft.com/office/powerpoint/2010/main" val="4001384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20</a:t>
            </a:fld>
            <a:endParaRPr lang="sv-SE"/>
          </a:p>
        </p:txBody>
      </p:sp>
    </p:spTree>
    <p:extLst>
      <p:ext uri="{BB962C8B-B14F-4D97-AF65-F5344CB8AC3E}">
        <p14:creationId xmlns:p14="http://schemas.microsoft.com/office/powerpoint/2010/main" val="379243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a:t>
            </a:fld>
            <a:endParaRPr lang="sv-SE"/>
          </a:p>
        </p:txBody>
      </p:sp>
    </p:spTree>
    <p:extLst>
      <p:ext uri="{BB962C8B-B14F-4D97-AF65-F5344CB8AC3E}">
        <p14:creationId xmlns:p14="http://schemas.microsoft.com/office/powerpoint/2010/main" val="2012253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22</a:t>
            </a:fld>
            <a:endParaRPr lang="sv-SE"/>
          </a:p>
        </p:txBody>
      </p:sp>
    </p:spTree>
    <p:extLst>
      <p:ext uri="{BB962C8B-B14F-4D97-AF65-F5344CB8AC3E}">
        <p14:creationId xmlns:p14="http://schemas.microsoft.com/office/powerpoint/2010/main" val="1301734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23</a:t>
            </a:fld>
            <a:endParaRPr lang="sv-SE"/>
          </a:p>
        </p:txBody>
      </p:sp>
    </p:spTree>
    <p:extLst>
      <p:ext uri="{BB962C8B-B14F-4D97-AF65-F5344CB8AC3E}">
        <p14:creationId xmlns:p14="http://schemas.microsoft.com/office/powerpoint/2010/main" val="3032972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24</a:t>
            </a:fld>
            <a:endParaRPr lang="sv-SE"/>
          </a:p>
        </p:txBody>
      </p:sp>
    </p:spTree>
    <p:extLst>
      <p:ext uri="{BB962C8B-B14F-4D97-AF65-F5344CB8AC3E}">
        <p14:creationId xmlns:p14="http://schemas.microsoft.com/office/powerpoint/2010/main" val="79008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4</a:t>
            </a:fld>
            <a:endParaRPr lang="sv-SE"/>
          </a:p>
        </p:txBody>
      </p:sp>
    </p:spTree>
    <p:extLst>
      <p:ext uri="{BB962C8B-B14F-4D97-AF65-F5344CB8AC3E}">
        <p14:creationId xmlns:p14="http://schemas.microsoft.com/office/powerpoint/2010/main" val="315552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5</a:t>
            </a:fld>
            <a:endParaRPr lang="sv-SE"/>
          </a:p>
        </p:txBody>
      </p:sp>
    </p:spTree>
    <p:extLst>
      <p:ext uri="{BB962C8B-B14F-4D97-AF65-F5344CB8AC3E}">
        <p14:creationId xmlns:p14="http://schemas.microsoft.com/office/powerpoint/2010/main" val="274459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6</a:t>
            </a:fld>
            <a:endParaRPr lang="sv-SE"/>
          </a:p>
        </p:txBody>
      </p:sp>
    </p:spTree>
    <p:extLst>
      <p:ext uri="{BB962C8B-B14F-4D97-AF65-F5344CB8AC3E}">
        <p14:creationId xmlns:p14="http://schemas.microsoft.com/office/powerpoint/2010/main" val="3468335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7</a:t>
            </a:fld>
            <a:endParaRPr lang="sv-SE"/>
          </a:p>
        </p:txBody>
      </p:sp>
    </p:spTree>
    <p:extLst>
      <p:ext uri="{BB962C8B-B14F-4D97-AF65-F5344CB8AC3E}">
        <p14:creationId xmlns:p14="http://schemas.microsoft.com/office/powerpoint/2010/main" val="85925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8</a:t>
            </a:fld>
            <a:endParaRPr lang="sv-SE"/>
          </a:p>
        </p:txBody>
      </p:sp>
    </p:spTree>
    <p:extLst>
      <p:ext uri="{BB962C8B-B14F-4D97-AF65-F5344CB8AC3E}">
        <p14:creationId xmlns:p14="http://schemas.microsoft.com/office/powerpoint/2010/main" val="218152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9</a:t>
            </a:fld>
            <a:endParaRPr lang="sv-SE"/>
          </a:p>
        </p:txBody>
      </p:sp>
    </p:spTree>
    <p:extLst>
      <p:ext uri="{BB962C8B-B14F-4D97-AF65-F5344CB8AC3E}">
        <p14:creationId xmlns:p14="http://schemas.microsoft.com/office/powerpoint/2010/main" val="156124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10</a:t>
            </a:fld>
            <a:endParaRPr lang="sv-SE"/>
          </a:p>
        </p:txBody>
      </p:sp>
    </p:spTree>
    <p:extLst>
      <p:ext uri="{BB962C8B-B14F-4D97-AF65-F5344CB8AC3E}">
        <p14:creationId xmlns:p14="http://schemas.microsoft.com/office/powerpoint/2010/main" val="71813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23702F24-408A-4CD7-97A3-6B13836A2759}" type="datetime1">
              <a:rPr lang="sv-SE" smtClean="0"/>
              <a:t>2022-03-15</a:t>
            </a:fld>
            <a:endParaRPr lang="sv-SE"/>
          </a:p>
        </p:txBody>
      </p:sp>
      <p:sp>
        <p:nvSpPr>
          <p:cNvPr id="5" name="Platshållare för sidfot 4"/>
          <p:cNvSpPr>
            <a:spLocks noGrp="1"/>
          </p:cNvSpPr>
          <p:nvPr>
            <p:ph type="ftr" sz="quarter" idx="11"/>
          </p:nvPr>
        </p:nvSpPr>
        <p:spPr/>
        <p:txBody>
          <a:bodyPr/>
          <a:lstStyle/>
          <a:p>
            <a:r>
              <a:rPr lang="sv-SE"/>
              <a:t>Ver 1 2022-03-10</a:t>
            </a:r>
          </a:p>
        </p:txBody>
      </p:sp>
      <p:sp>
        <p:nvSpPr>
          <p:cNvPr id="6" name="Platshållare för bildnummer 5"/>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303482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0F21F71-F18C-42E0-A671-932B21CEB486}" type="datetime1">
              <a:rPr lang="sv-SE" smtClean="0"/>
              <a:t>2022-03-15</a:t>
            </a:fld>
            <a:endParaRPr lang="sv-SE"/>
          </a:p>
        </p:txBody>
      </p:sp>
      <p:sp>
        <p:nvSpPr>
          <p:cNvPr id="5" name="Platshållare för sidfot 4"/>
          <p:cNvSpPr>
            <a:spLocks noGrp="1"/>
          </p:cNvSpPr>
          <p:nvPr>
            <p:ph type="ftr" sz="quarter" idx="11"/>
          </p:nvPr>
        </p:nvSpPr>
        <p:spPr/>
        <p:txBody>
          <a:bodyPr/>
          <a:lstStyle/>
          <a:p>
            <a:r>
              <a:rPr lang="sv-SE"/>
              <a:t>Ver 1 2022-03-10</a:t>
            </a:r>
          </a:p>
        </p:txBody>
      </p:sp>
      <p:sp>
        <p:nvSpPr>
          <p:cNvPr id="6" name="Platshållare för bildnummer 5"/>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176200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9081A7E-FBAD-48B2-B900-33DE9BD9DE6F}" type="datetime1">
              <a:rPr lang="sv-SE" smtClean="0"/>
              <a:t>2022-03-15</a:t>
            </a:fld>
            <a:endParaRPr lang="sv-SE"/>
          </a:p>
        </p:txBody>
      </p:sp>
      <p:sp>
        <p:nvSpPr>
          <p:cNvPr id="5" name="Platshållare för sidfot 4"/>
          <p:cNvSpPr>
            <a:spLocks noGrp="1"/>
          </p:cNvSpPr>
          <p:nvPr>
            <p:ph type="ftr" sz="quarter" idx="11"/>
          </p:nvPr>
        </p:nvSpPr>
        <p:spPr/>
        <p:txBody>
          <a:bodyPr/>
          <a:lstStyle/>
          <a:p>
            <a:r>
              <a:rPr lang="sv-SE"/>
              <a:t>Ver 1 2022-03-10</a:t>
            </a:r>
          </a:p>
        </p:txBody>
      </p:sp>
      <p:sp>
        <p:nvSpPr>
          <p:cNvPr id="6" name="Platshållare för bildnummer 5"/>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178269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D0C366D-2421-4EEB-8D59-1226806429D0}" type="datetime1">
              <a:rPr lang="sv-SE" smtClean="0"/>
              <a:t>2022-03-15</a:t>
            </a:fld>
            <a:endParaRPr lang="sv-SE"/>
          </a:p>
        </p:txBody>
      </p:sp>
      <p:sp>
        <p:nvSpPr>
          <p:cNvPr id="5" name="Platshållare för sidfot 4"/>
          <p:cNvSpPr>
            <a:spLocks noGrp="1"/>
          </p:cNvSpPr>
          <p:nvPr>
            <p:ph type="ftr" sz="quarter" idx="11"/>
          </p:nvPr>
        </p:nvSpPr>
        <p:spPr/>
        <p:txBody>
          <a:bodyPr/>
          <a:lstStyle/>
          <a:p>
            <a:r>
              <a:rPr lang="sv-SE"/>
              <a:t>Ver 1 2022-03-10</a:t>
            </a:r>
          </a:p>
        </p:txBody>
      </p:sp>
      <p:sp>
        <p:nvSpPr>
          <p:cNvPr id="6" name="Platshållare för bildnummer 5"/>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159888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FF0AA721-9274-413A-B3AF-E14C719DFCB4}" type="datetime1">
              <a:rPr lang="sv-SE" smtClean="0"/>
              <a:t>2022-03-15</a:t>
            </a:fld>
            <a:endParaRPr lang="sv-SE"/>
          </a:p>
        </p:txBody>
      </p:sp>
      <p:sp>
        <p:nvSpPr>
          <p:cNvPr id="5" name="Platshållare för sidfot 4"/>
          <p:cNvSpPr>
            <a:spLocks noGrp="1"/>
          </p:cNvSpPr>
          <p:nvPr>
            <p:ph type="ftr" sz="quarter" idx="11"/>
          </p:nvPr>
        </p:nvSpPr>
        <p:spPr/>
        <p:txBody>
          <a:bodyPr/>
          <a:lstStyle/>
          <a:p>
            <a:r>
              <a:rPr lang="sv-SE"/>
              <a:t>Ver 1 2022-03-10</a:t>
            </a:r>
          </a:p>
        </p:txBody>
      </p:sp>
      <p:sp>
        <p:nvSpPr>
          <p:cNvPr id="6" name="Platshållare för bildnummer 5"/>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363297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940AE8A-2A32-4C72-8D5A-520AF9871D25}" type="datetime1">
              <a:rPr lang="sv-SE" smtClean="0"/>
              <a:t>2022-03-15</a:t>
            </a:fld>
            <a:endParaRPr lang="sv-SE"/>
          </a:p>
        </p:txBody>
      </p:sp>
      <p:sp>
        <p:nvSpPr>
          <p:cNvPr id="6" name="Platshållare för sidfot 5"/>
          <p:cNvSpPr>
            <a:spLocks noGrp="1"/>
          </p:cNvSpPr>
          <p:nvPr>
            <p:ph type="ftr" sz="quarter" idx="11"/>
          </p:nvPr>
        </p:nvSpPr>
        <p:spPr/>
        <p:txBody>
          <a:bodyPr/>
          <a:lstStyle/>
          <a:p>
            <a:r>
              <a:rPr lang="sv-SE"/>
              <a:t>Ver 1 2022-03-10</a:t>
            </a:r>
          </a:p>
        </p:txBody>
      </p:sp>
      <p:sp>
        <p:nvSpPr>
          <p:cNvPr id="7" name="Platshållare för bildnummer 6"/>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224721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A2623240-690A-4BEB-A220-7929010B1070}" type="datetime1">
              <a:rPr lang="sv-SE" smtClean="0"/>
              <a:t>2022-03-15</a:t>
            </a:fld>
            <a:endParaRPr lang="sv-SE"/>
          </a:p>
        </p:txBody>
      </p:sp>
      <p:sp>
        <p:nvSpPr>
          <p:cNvPr id="8" name="Platshållare för sidfot 7"/>
          <p:cNvSpPr>
            <a:spLocks noGrp="1"/>
          </p:cNvSpPr>
          <p:nvPr>
            <p:ph type="ftr" sz="quarter" idx="11"/>
          </p:nvPr>
        </p:nvSpPr>
        <p:spPr/>
        <p:txBody>
          <a:bodyPr/>
          <a:lstStyle/>
          <a:p>
            <a:r>
              <a:rPr lang="sv-SE"/>
              <a:t>Ver 1 2022-03-10</a:t>
            </a:r>
          </a:p>
        </p:txBody>
      </p:sp>
      <p:sp>
        <p:nvSpPr>
          <p:cNvPr id="9" name="Platshållare för bildnummer 8"/>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281737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3941C84-CA2F-46ED-8496-604E8D200C66}" type="datetime1">
              <a:rPr lang="sv-SE" smtClean="0"/>
              <a:t>2022-03-15</a:t>
            </a:fld>
            <a:endParaRPr lang="sv-SE"/>
          </a:p>
        </p:txBody>
      </p:sp>
      <p:sp>
        <p:nvSpPr>
          <p:cNvPr id="4" name="Platshållare för sidfot 3"/>
          <p:cNvSpPr>
            <a:spLocks noGrp="1"/>
          </p:cNvSpPr>
          <p:nvPr>
            <p:ph type="ftr" sz="quarter" idx="11"/>
          </p:nvPr>
        </p:nvSpPr>
        <p:spPr/>
        <p:txBody>
          <a:bodyPr/>
          <a:lstStyle/>
          <a:p>
            <a:r>
              <a:rPr lang="sv-SE"/>
              <a:t>Ver 1 2022-03-10</a:t>
            </a:r>
          </a:p>
        </p:txBody>
      </p:sp>
      <p:sp>
        <p:nvSpPr>
          <p:cNvPr id="5" name="Platshållare för bildnummer 4"/>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278577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7CFF697-F20E-4FAD-8175-5D58CFDEE34B}" type="datetime1">
              <a:rPr lang="sv-SE" smtClean="0"/>
              <a:t>2022-03-15</a:t>
            </a:fld>
            <a:endParaRPr lang="sv-SE"/>
          </a:p>
        </p:txBody>
      </p:sp>
      <p:sp>
        <p:nvSpPr>
          <p:cNvPr id="3" name="Platshållare för sidfot 2"/>
          <p:cNvSpPr>
            <a:spLocks noGrp="1"/>
          </p:cNvSpPr>
          <p:nvPr>
            <p:ph type="ftr" sz="quarter" idx="11"/>
          </p:nvPr>
        </p:nvSpPr>
        <p:spPr/>
        <p:txBody>
          <a:bodyPr/>
          <a:lstStyle/>
          <a:p>
            <a:r>
              <a:rPr lang="sv-SE"/>
              <a:t>Ver 1 2022-03-10</a:t>
            </a:r>
          </a:p>
        </p:txBody>
      </p:sp>
      <p:sp>
        <p:nvSpPr>
          <p:cNvPr id="4" name="Platshållare för bildnummer 3"/>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74516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D8A5ECC-CC48-4327-BB23-4344A82A9E3B}" type="datetime1">
              <a:rPr lang="sv-SE" smtClean="0"/>
              <a:t>2022-03-15</a:t>
            </a:fld>
            <a:endParaRPr lang="sv-SE"/>
          </a:p>
        </p:txBody>
      </p:sp>
      <p:sp>
        <p:nvSpPr>
          <p:cNvPr id="6" name="Platshållare för sidfot 5"/>
          <p:cNvSpPr>
            <a:spLocks noGrp="1"/>
          </p:cNvSpPr>
          <p:nvPr>
            <p:ph type="ftr" sz="quarter" idx="11"/>
          </p:nvPr>
        </p:nvSpPr>
        <p:spPr/>
        <p:txBody>
          <a:bodyPr/>
          <a:lstStyle/>
          <a:p>
            <a:r>
              <a:rPr lang="sv-SE"/>
              <a:t>Ver 1 2022-03-10</a:t>
            </a:r>
          </a:p>
        </p:txBody>
      </p:sp>
      <p:sp>
        <p:nvSpPr>
          <p:cNvPr id="7" name="Platshållare för bildnummer 6"/>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355460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ACC31ED8-61D8-47EF-9A9D-B6DCC8E20B95}" type="datetime1">
              <a:rPr lang="sv-SE" smtClean="0"/>
              <a:t>2022-03-15</a:t>
            </a:fld>
            <a:endParaRPr lang="sv-SE"/>
          </a:p>
        </p:txBody>
      </p:sp>
      <p:sp>
        <p:nvSpPr>
          <p:cNvPr id="6" name="Platshållare för sidfot 5"/>
          <p:cNvSpPr>
            <a:spLocks noGrp="1"/>
          </p:cNvSpPr>
          <p:nvPr>
            <p:ph type="ftr" sz="quarter" idx="11"/>
          </p:nvPr>
        </p:nvSpPr>
        <p:spPr/>
        <p:txBody>
          <a:bodyPr/>
          <a:lstStyle/>
          <a:p>
            <a:r>
              <a:rPr lang="sv-SE"/>
              <a:t>Ver 1 2022-03-10</a:t>
            </a:r>
          </a:p>
        </p:txBody>
      </p:sp>
      <p:sp>
        <p:nvSpPr>
          <p:cNvPr id="7" name="Platshållare för bildnummer 6"/>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276279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A9ED6-FF7B-48B0-833C-445550794AAD}" type="datetime1">
              <a:rPr lang="sv-SE" smtClean="0"/>
              <a:t>2022-03-15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Ver 1 2022-03-10</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A91FE-B9D7-476F-85F7-FE60398346AC}" type="slidenum">
              <a:rPr lang="sv-SE" smtClean="0"/>
              <a:t>‹#›</a:t>
            </a:fld>
            <a:endParaRPr lang="sv-SE"/>
          </a:p>
        </p:txBody>
      </p:sp>
    </p:spTree>
    <p:extLst>
      <p:ext uri="{BB962C8B-B14F-4D97-AF65-F5344CB8AC3E}">
        <p14:creationId xmlns:p14="http://schemas.microsoft.com/office/powerpoint/2010/main" val="305445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08" y="0"/>
            <a:ext cx="12245008" cy="6858000"/>
          </a:xfrm>
          <a:prstGeom prst="rect">
            <a:avLst/>
          </a:prstGeom>
        </p:spPr>
      </p:pic>
      <p:sp>
        <p:nvSpPr>
          <p:cNvPr id="2" name="Rubrik 1"/>
          <p:cNvSpPr>
            <a:spLocks noGrp="1"/>
          </p:cNvSpPr>
          <p:nvPr>
            <p:ph type="title"/>
          </p:nvPr>
        </p:nvSpPr>
        <p:spPr>
          <a:xfrm>
            <a:off x="838200" y="365125"/>
            <a:ext cx="10515600" cy="2120623"/>
          </a:xfrm>
          <a:noFill/>
        </p:spPr>
        <p:txBody>
          <a:bodyPr>
            <a:noAutofit/>
          </a:bodyPr>
          <a:lstStyle/>
          <a:p>
            <a:pPr marL="226695">
              <a:lnSpc>
                <a:spcPct val="107000"/>
              </a:lnSpc>
              <a:spcAft>
                <a:spcPts val="800"/>
              </a:spcAft>
            </a:pPr>
            <a:r>
              <a:rPr lang="sv-SE" sz="6000" dirty="0">
                <a:solidFill>
                  <a:schemeClr val="bg2"/>
                </a:solidFill>
                <a:latin typeface="Segoe UI Black" panose="020B0A02040204020203" pitchFamily="34" charset="0"/>
                <a:ea typeface="Segoe UI Black" panose="020B0A02040204020203" pitchFamily="34" charset="0"/>
              </a:rPr>
              <a:t>Utbildningsmaterial Jaktprovsregler - 1</a:t>
            </a:r>
          </a:p>
        </p:txBody>
      </p:sp>
      <p:sp>
        <p:nvSpPr>
          <p:cNvPr id="3" name="Platshållare för innehåll 2">
            <a:extLst>
              <a:ext uri="{FF2B5EF4-FFF2-40B4-BE49-F238E27FC236}">
                <a16:creationId xmlns:a16="http://schemas.microsoft.com/office/drawing/2014/main" id="{56858936-7F56-488B-B3E1-D5EC4872D965}"/>
              </a:ext>
            </a:extLst>
          </p:cNvPr>
          <p:cNvSpPr>
            <a:spLocks noGrp="1"/>
          </p:cNvSpPr>
          <p:nvPr>
            <p:ph idx="1"/>
          </p:nvPr>
        </p:nvSpPr>
        <p:spPr>
          <a:xfrm>
            <a:off x="349928" y="3073891"/>
            <a:ext cx="10515600" cy="2021889"/>
          </a:xfrm>
        </p:spPr>
        <p:txBody>
          <a:bodyPr>
            <a:normAutofit/>
          </a:bodyPr>
          <a:lstStyle/>
          <a:p>
            <a:pPr marL="0" indent="0">
              <a:buNone/>
            </a:pPr>
            <a:r>
              <a:rPr lang="sv-SE" sz="32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Inledande gemensamma regler </a:t>
            </a:r>
            <a:r>
              <a:rPr lang="sv-SE" sz="3200" b="1" u="sng"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för samtliga tre regelsystem </a:t>
            </a:r>
            <a:br>
              <a:rPr lang="sv-SE"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sv-SE" sz="3200" b="1" dirty="0" err="1">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L</a:t>
            </a:r>
            <a:r>
              <a:rPr lang="sv-SE" sz="3200" b="1"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öshund</a:t>
            </a:r>
            <a:r>
              <a:rPr lang="sv-SE" sz="32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älg</a:t>
            </a:r>
            <a:br>
              <a:rPr lang="sv-SE" sz="32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sv-SE" sz="3200" b="1" dirty="0" err="1">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L</a:t>
            </a:r>
            <a:r>
              <a:rPr lang="sv-SE" sz="3200" b="1" dirty="0" err="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edhundsprov</a:t>
            </a:r>
            <a:br>
              <a:rPr lang="sv-SE" sz="32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sv-SE" sz="32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Särskilt älgspårprov</a:t>
            </a:r>
            <a:endParaRPr lang="sv-SE" sz="3200" b="1" dirty="0">
              <a:solidFill>
                <a:schemeClr val="bg1">
                  <a:lumMod val="95000"/>
                </a:schemeClr>
              </a:solidFill>
            </a:endParaRPr>
          </a:p>
        </p:txBody>
      </p:sp>
      <p:sp>
        <p:nvSpPr>
          <p:cNvPr id="5" name="textruta 4">
            <a:extLst>
              <a:ext uri="{FF2B5EF4-FFF2-40B4-BE49-F238E27FC236}">
                <a16:creationId xmlns:a16="http://schemas.microsoft.com/office/drawing/2014/main" id="{1C9091C9-29CA-4F22-92B1-02DD1353A0BB}"/>
              </a:ext>
            </a:extLst>
          </p:cNvPr>
          <p:cNvSpPr txBox="1"/>
          <p:nvPr/>
        </p:nvSpPr>
        <p:spPr>
          <a:xfrm>
            <a:off x="9463596" y="5683923"/>
            <a:ext cx="2032987" cy="369332"/>
          </a:xfrm>
          <a:prstGeom prst="rect">
            <a:avLst/>
          </a:prstGeom>
          <a:noFill/>
        </p:spPr>
        <p:txBody>
          <a:bodyPr wrap="square" rtlCol="0">
            <a:spAutoFit/>
          </a:bodyPr>
          <a:lstStyle/>
          <a:p>
            <a:r>
              <a:rPr lang="sv-SE" b="1" dirty="0">
                <a:solidFill>
                  <a:schemeClr val="bg1"/>
                </a:solidFill>
              </a:rPr>
              <a:t>2022-03-10 </a:t>
            </a:r>
            <a:r>
              <a:rPr lang="sv-SE" b="1" dirty="0" err="1">
                <a:solidFill>
                  <a:schemeClr val="bg1"/>
                </a:solidFill>
              </a:rPr>
              <a:t>ver</a:t>
            </a:r>
            <a:r>
              <a:rPr lang="sv-SE" b="1">
                <a:solidFill>
                  <a:schemeClr val="bg1"/>
                </a:solidFill>
              </a:rPr>
              <a:t> 1</a:t>
            </a:r>
            <a:endParaRPr lang="sv-SE" b="1" dirty="0">
              <a:solidFill>
                <a:schemeClr val="bg1"/>
              </a:solidFill>
            </a:endParaRPr>
          </a:p>
        </p:txBody>
      </p:sp>
      <p:sp>
        <p:nvSpPr>
          <p:cNvPr id="6" name="Platshållare för sidfot 5">
            <a:extLst>
              <a:ext uri="{FF2B5EF4-FFF2-40B4-BE49-F238E27FC236}">
                <a16:creationId xmlns:a16="http://schemas.microsoft.com/office/drawing/2014/main" id="{2D3B6E15-63CA-4004-A169-C2C8F569A64D}"/>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124621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62144"/>
            <a:ext cx="11873948" cy="887446"/>
          </a:xfrm>
          <a:solidFill>
            <a:srgbClr val="FFFFFF">
              <a:alpha val="69804"/>
            </a:srgbClr>
          </a:solidFill>
        </p:spPr>
        <p:txBody>
          <a:bodyPr>
            <a:normAutofit/>
          </a:bodyPr>
          <a:lstStyle/>
          <a:p>
            <a:r>
              <a:rPr lang="sv-SE" sz="4000" b="1" dirty="0">
                <a:latin typeface="+mn-lt"/>
                <a:ea typeface="Verdana" panose="020B0604030504040204" pitchFamily="34" charset="0"/>
              </a:rPr>
              <a:t>7 Protest</a:t>
            </a:r>
            <a:endParaRPr lang="sv-SE" sz="4000" dirty="0">
              <a:latin typeface="+mn-lt"/>
              <a:ea typeface="Verdana" panose="020B0604030504040204" pitchFamily="34" charset="0"/>
            </a:endParaRPr>
          </a:p>
        </p:txBody>
      </p:sp>
      <p:sp>
        <p:nvSpPr>
          <p:cNvPr id="3" name="Underrubrik 2"/>
          <p:cNvSpPr>
            <a:spLocks noGrp="1"/>
          </p:cNvSpPr>
          <p:nvPr>
            <p:ph type="subTitle" idx="1"/>
          </p:nvPr>
        </p:nvSpPr>
        <p:spPr>
          <a:xfrm>
            <a:off x="285565" y="856051"/>
            <a:ext cx="11620870" cy="6001949"/>
          </a:xfrm>
          <a:solidFill>
            <a:srgbClr val="F8F8F8">
              <a:alpha val="74902"/>
            </a:srgbClr>
          </a:solidFill>
        </p:spPr>
        <p:txBody>
          <a:bodyPr>
            <a:normAutofit fontScale="55000" lnSpcReduction="20000"/>
          </a:bodyPr>
          <a:lstStyle/>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5800" dirty="0">
                <a:latin typeface="Calibri" panose="020F0502020204030204" pitchFamily="34" charset="0"/>
                <a:ea typeface="Calibri" panose="020F0502020204030204" pitchFamily="34" charset="0"/>
                <a:cs typeface="Calibri" panose="020F0502020204030204" pitchFamily="34" charset="0"/>
              </a:rPr>
              <a:t>Kollegieförda d</a:t>
            </a:r>
            <a:r>
              <a:rPr lang="sv-SE" sz="5800" dirty="0">
                <a:effectLst/>
                <a:latin typeface="Calibri" panose="020F0502020204030204" pitchFamily="34" charset="0"/>
                <a:ea typeface="Calibri" panose="020F0502020204030204" pitchFamily="34" charset="0"/>
                <a:cs typeface="Calibri" panose="020F0502020204030204" pitchFamily="34" charset="0"/>
              </a:rPr>
              <a:t>omslut kan ändras i följande fall:</a:t>
            </a:r>
            <a:endParaRPr lang="sv-SE" sz="58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l">
              <a:lnSpc>
                <a:spcPct val="107000"/>
              </a:lnSpc>
              <a:buFont typeface="+mj-lt"/>
              <a:buAutoNum type="alphaLcPeriod"/>
            </a:pPr>
            <a:r>
              <a:rPr lang="sv-SE" sz="4400" dirty="0">
                <a:effectLst/>
                <a:latin typeface="Calibri" panose="020F0502020204030204" pitchFamily="34" charset="0"/>
                <a:ea typeface="Calibri" panose="020F0502020204030204" pitchFamily="34" charset="0"/>
                <a:cs typeface="Calibri" panose="020F0502020204030204" pitchFamily="34" charset="0"/>
              </a:rPr>
              <a:t>Om fel av teknisk art begåtts.</a:t>
            </a:r>
            <a:endParaRPr lang="sv-SE" sz="4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l">
              <a:lnSpc>
                <a:spcPct val="107000"/>
              </a:lnSpc>
              <a:buFont typeface="+mj-lt"/>
              <a:buAutoNum type="alphaLcPeriod"/>
            </a:pPr>
            <a:r>
              <a:rPr lang="sv-SE" sz="4400" dirty="0">
                <a:effectLst/>
                <a:latin typeface="Calibri" panose="020F0502020204030204" pitchFamily="34" charset="0"/>
                <a:ea typeface="Calibri" panose="020F0502020204030204" pitchFamily="34" charset="0"/>
                <a:cs typeface="Calibri" panose="020F0502020204030204" pitchFamily="34" charset="0"/>
              </a:rPr>
              <a:t>Om hund inte haft rätt att delta enligt gällande regler.</a:t>
            </a:r>
            <a:endParaRPr lang="sv-SE" sz="4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l">
              <a:lnSpc>
                <a:spcPct val="107000"/>
              </a:lnSpc>
              <a:buFont typeface="+mj-lt"/>
              <a:buAutoNum type="alphaLcPeriod"/>
            </a:pPr>
            <a:r>
              <a:rPr lang="sv-SE" sz="4400" dirty="0">
                <a:effectLst/>
                <a:latin typeface="Calibri" panose="020F0502020204030204" pitchFamily="34" charset="0"/>
                <a:ea typeface="Calibri" panose="020F0502020204030204" pitchFamily="34" charset="0"/>
                <a:cs typeface="Calibri" panose="020F0502020204030204" pitchFamily="34" charset="0"/>
              </a:rPr>
              <a:t>Protest kan inte ske om pejlfunktionen upphört under provets gång.</a:t>
            </a:r>
            <a:endParaRPr lang="sv-SE" sz="4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l">
              <a:lnSpc>
                <a:spcPct val="107000"/>
              </a:lnSpc>
              <a:buFont typeface="+mj-lt"/>
              <a:buAutoNum type="alphaLcPeriod"/>
            </a:pPr>
            <a:r>
              <a:rPr lang="sv-SE" sz="4400" dirty="0">
                <a:effectLst/>
                <a:latin typeface="Calibri" panose="020F0502020204030204" pitchFamily="34" charset="0"/>
                <a:ea typeface="Calibri" panose="020F0502020204030204" pitchFamily="34" charset="0"/>
                <a:cs typeface="Calibri" panose="020F0502020204030204" pitchFamily="34" charset="0"/>
              </a:rPr>
              <a:t>Spårlogg från PBP kan inte utgöra underlag för protest</a:t>
            </a:r>
            <a:r>
              <a:rPr lang="sv-SE" sz="440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endParaRPr lang="sv-SE" sz="4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l">
              <a:lnSpc>
                <a:spcPct val="107000"/>
              </a:lnSpc>
              <a:buFont typeface="+mj-lt"/>
              <a:buAutoNum type="alphaLcPeriod"/>
            </a:pPr>
            <a:r>
              <a:rPr lang="sv-SE" sz="4400" dirty="0">
                <a:effectLst/>
                <a:latin typeface="Calibri" panose="020F0502020204030204" pitchFamily="34" charset="0"/>
                <a:ea typeface="Calibri" panose="020F0502020204030204" pitchFamily="34" charset="0"/>
                <a:cs typeface="Calibri" panose="020F0502020204030204" pitchFamily="34" charset="0"/>
              </a:rPr>
              <a:t>Deltagare kan inte heller protestera mot domarens värderingar och avgöranden som regelverket överlåter till domarens fria skön. </a:t>
            </a:r>
            <a:endParaRPr lang="sv-SE" sz="4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800" dirty="0">
                <a:effectLst/>
                <a:latin typeface="Calibri" panose="020F0502020204030204" pitchFamily="34" charset="0"/>
                <a:ea typeface="Calibri" panose="020F0502020204030204" pitchFamily="34" charset="0"/>
                <a:cs typeface="Calibri" panose="020F0502020204030204" pitchFamily="34" charset="0"/>
              </a:rPr>
              <a:t> </a:t>
            </a:r>
            <a:r>
              <a:rPr lang="sv-SE" sz="5800" dirty="0">
                <a:effectLst/>
                <a:latin typeface="Calibri" panose="020F0502020204030204" pitchFamily="34" charset="0"/>
                <a:ea typeface="Calibri" panose="020F0502020204030204" pitchFamily="34" charset="0"/>
                <a:cs typeface="Calibri" panose="020F0502020204030204" pitchFamily="34" charset="0"/>
              </a:rPr>
              <a:t>P</a:t>
            </a:r>
            <a:r>
              <a:rPr lang="sv-SE" sz="5800" i="1" dirty="0">
                <a:effectLst/>
                <a:latin typeface="Calibri" panose="020F0502020204030204" pitchFamily="34" charset="0"/>
                <a:ea typeface="Calibri" panose="020F0502020204030204" pitchFamily="34" charset="0"/>
                <a:cs typeface="Calibri" panose="020F0502020204030204" pitchFamily="34" charset="0"/>
              </a:rPr>
              <a:t>rotest mot kollegiets beslut kan lämnas av:</a:t>
            </a:r>
          </a:p>
          <a:p>
            <a:pPr marL="1257300" lvl="2" indent="-342900" algn="l">
              <a:lnSpc>
                <a:spcPct val="107000"/>
              </a:lnSpc>
              <a:buFont typeface="+mj-lt"/>
              <a:buAutoNum type="arabicPeriod"/>
            </a:pPr>
            <a:r>
              <a:rPr lang="sv-SE" sz="4400" dirty="0">
                <a:effectLst/>
                <a:latin typeface="Calibri" panose="020F0502020204030204" pitchFamily="34" charset="0"/>
                <a:ea typeface="Calibri" panose="020F0502020204030204" pitchFamily="34" charset="0"/>
                <a:cs typeface="Calibri" panose="020F0502020204030204" pitchFamily="34" charset="0"/>
              </a:rPr>
              <a:t>Provdeltagare vars rätt berörs av det klandrade domslutet.</a:t>
            </a:r>
            <a:endParaRPr lang="sv-SE" sz="44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buFont typeface="+mj-lt"/>
              <a:buAutoNum type="arabicPeriod"/>
            </a:pPr>
            <a:r>
              <a:rPr lang="sv-SE" sz="4400" dirty="0">
                <a:effectLst/>
                <a:latin typeface="Calibri" panose="020F0502020204030204" pitchFamily="34" charset="0"/>
                <a:ea typeface="Calibri" panose="020F0502020204030204" pitchFamily="34" charset="0"/>
                <a:cs typeface="Calibri" panose="020F0502020204030204" pitchFamily="34" charset="0"/>
              </a:rPr>
              <a:t>Fullmäktige eller den domare som bedömt hunden.</a:t>
            </a:r>
            <a:endParaRPr lang="sv-SE" sz="44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buFont typeface="+mj-lt"/>
              <a:buAutoNum type="arabicPeriod"/>
            </a:pPr>
            <a:r>
              <a:rPr lang="sv-SE" sz="4400" dirty="0">
                <a:effectLst/>
                <a:latin typeface="Calibri" panose="020F0502020204030204" pitchFamily="34" charset="0"/>
                <a:ea typeface="Calibri" panose="020F0502020204030204" pitchFamily="34" charset="0"/>
                <a:cs typeface="Calibri" panose="020F0502020204030204" pitchFamily="34" charset="0"/>
              </a:rPr>
              <a:t>SÄK/SKK kan av annan anledning ta upp frågan om ändring av visst domslut.</a:t>
            </a:r>
            <a:endParaRPr lang="sv-SE" sz="4400" i="1" dirty="0">
              <a:effectLst/>
              <a:latin typeface="Calibri" panose="020F0502020204030204" pitchFamily="34" charset="0"/>
              <a:ea typeface="Calibri" panose="020F0502020204030204" pitchFamily="34" charset="0"/>
              <a:cs typeface="Calibri" panose="020F0502020204030204" pitchFamily="34" charset="0"/>
            </a:endParaRPr>
          </a:p>
          <a:p>
            <a:pPr marL="914400" indent="-457200" algn="l">
              <a:lnSpc>
                <a:spcPct val="107000"/>
              </a:lnSpc>
              <a:buFont typeface="Arial" panose="020B0604020202020204" pitchFamily="34" charset="0"/>
              <a:buChar char="•"/>
            </a:pPr>
            <a:r>
              <a:rPr lang="sv-SE" sz="5400" dirty="0">
                <a:effectLst/>
                <a:latin typeface="Calibri" panose="020F0502020204030204" pitchFamily="34" charset="0"/>
                <a:ea typeface="Calibri" panose="020F0502020204030204" pitchFamily="34" charset="0"/>
                <a:cs typeface="Calibri" panose="020F0502020204030204" pitchFamily="34" charset="0"/>
              </a:rPr>
              <a:t>Protest mot domslut ska vara skriftlig och lämnas in senast fem (5) dagar efter delgivning av kollegiets beslut (se vidare i regelbok). </a:t>
            </a:r>
            <a:endParaRPr lang="sv-SE" sz="5100" dirty="0">
              <a:effectLst/>
              <a:latin typeface="Calibri" panose="020F0502020204030204" pitchFamily="34" charset="0"/>
              <a:ea typeface="Calibri" panose="020F0502020204030204" pitchFamily="34" charset="0"/>
              <a:cs typeface="Times New Roman" panose="02020603050405020304" pitchFamily="18" charset="0"/>
            </a:endParaRP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AEF3A9B0-BDFD-4CFF-965A-49EB7E914406}"/>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222409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66796"/>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mn-lt"/>
                <a:ea typeface="Verdana" panose="020B0604030504040204" pitchFamily="34" charset="0"/>
              </a:rPr>
              <a:t>8 </a:t>
            </a:r>
            <a:r>
              <a:rPr lang="sv-SE" sz="4400" b="1" dirty="0">
                <a:effectLst/>
                <a:latin typeface="+mn-lt"/>
                <a:ea typeface="Calibri" panose="020F0502020204030204" pitchFamily="34" charset="0"/>
                <a:cs typeface="Calibri" panose="020F0502020204030204" pitchFamily="34" charset="0"/>
              </a:rPr>
              <a:t>RÄTT ATT DELTA ELLER HINDER FÖR DELTAGANDE</a:t>
            </a:r>
            <a:endParaRPr lang="sv-SE" sz="4400" dirty="0">
              <a:latin typeface="+mn-lt"/>
              <a:ea typeface="Verdana" panose="020B0604030504040204" pitchFamily="34" charset="0"/>
            </a:endParaRPr>
          </a:p>
        </p:txBody>
      </p:sp>
      <p:sp>
        <p:nvSpPr>
          <p:cNvPr id="3" name="Underrubrik 2"/>
          <p:cNvSpPr>
            <a:spLocks noGrp="1"/>
          </p:cNvSpPr>
          <p:nvPr>
            <p:ph type="subTitle" idx="1"/>
          </p:nvPr>
        </p:nvSpPr>
        <p:spPr>
          <a:xfrm>
            <a:off x="285565" y="1084947"/>
            <a:ext cx="11620870" cy="5631689"/>
          </a:xfrm>
          <a:solidFill>
            <a:srgbClr val="F8F8F8">
              <a:alpha val="74902"/>
            </a:srgbClr>
          </a:solidFill>
        </p:spPr>
        <p:txBody>
          <a:bodyPr>
            <a:normAutofit fontScale="92500"/>
          </a:bodyPr>
          <a:lstStyle/>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Hund av ras som tillhör Svenska Älghundklubben och som tillhör medlem i någon av Svenska </a:t>
            </a:r>
            <a:r>
              <a:rPr lang="sv-SE" sz="3200" dirty="0" err="1">
                <a:effectLst/>
                <a:latin typeface="Calibri" panose="020F0502020204030204" pitchFamily="34" charset="0"/>
                <a:ea typeface="Calibri" panose="020F0502020204030204" pitchFamily="34" charset="0"/>
                <a:cs typeface="Calibri" panose="020F0502020204030204" pitchFamily="34" charset="0"/>
              </a:rPr>
              <a:t>Älghundklubbens</a:t>
            </a:r>
            <a:r>
              <a:rPr lang="sv-SE" sz="3200" dirty="0">
                <a:effectLst/>
                <a:latin typeface="Calibri" panose="020F0502020204030204" pitchFamily="34" charset="0"/>
                <a:ea typeface="Calibri" panose="020F0502020204030204" pitchFamily="34" charset="0"/>
                <a:cs typeface="Calibri" panose="020F0502020204030204" pitchFamily="34" charset="0"/>
              </a:rPr>
              <a:t> lokalklubbar, eller medlem i annan av FCI erkänd älghundklubb, äger rätt att delta under förutsättning att den:</a:t>
            </a: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buFont typeface="+mj-lt"/>
              <a:buAutoNum type="alphaLcParenBoth"/>
            </a:pPr>
            <a:r>
              <a:rPr lang="sv-SE" sz="2600" dirty="0">
                <a:effectLst/>
                <a:latin typeface="Calibri" panose="020F0502020204030204" pitchFamily="34" charset="0"/>
                <a:ea typeface="Calibri" panose="020F0502020204030204" pitchFamily="34" charset="0"/>
                <a:cs typeface="Calibri" panose="020F0502020204030204" pitchFamily="34" charset="0"/>
              </a:rPr>
              <a:t>tilldelats lägst </a:t>
            </a:r>
            <a:r>
              <a:rPr lang="sv-SE" sz="2600" dirty="0" err="1">
                <a:effectLst/>
                <a:latin typeface="Calibri" panose="020F0502020204030204" pitchFamily="34" charset="0"/>
                <a:ea typeface="Calibri" panose="020F0502020204030204" pitchFamily="34" charset="0"/>
                <a:cs typeface="Calibri" panose="020F0502020204030204" pitchFamily="34" charset="0"/>
              </a:rPr>
              <a:t>sufficient</a:t>
            </a:r>
            <a:r>
              <a:rPr lang="sv-SE" sz="2600" dirty="0">
                <a:effectLst/>
                <a:latin typeface="Calibri" panose="020F0502020204030204" pitchFamily="34" charset="0"/>
                <a:ea typeface="Calibri" panose="020F0502020204030204" pitchFamily="34" charset="0"/>
                <a:cs typeface="Calibri" panose="020F0502020204030204" pitchFamily="34" charset="0"/>
              </a:rPr>
              <a:t> vid officiell klass av SKK godkänd utställning.</a:t>
            </a: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buFont typeface="+mj-lt"/>
              <a:buAutoNum type="alphaLcParenBoth"/>
            </a:pPr>
            <a:r>
              <a:rPr lang="sv-SE" sz="2600" dirty="0">
                <a:effectLst/>
                <a:latin typeface="Calibri" panose="020F0502020204030204" pitchFamily="34" charset="0"/>
                <a:ea typeface="Calibri" panose="020F0502020204030204" pitchFamily="34" charset="0"/>
                <a:cs typeface="Calibri" panose="020F0502020204030204" pitchFamily="34" charset="0"/>
              </a:rPr>
              <a:t>uppnått tolv (12) månaders ålder för att starta på lös- eller </a:t>
            </a:r>
            <a:r>
              <a:rPr lang="sv-SE" sz="2600" dirty="0" err="1">
                <a:effectLst/>
                <a:latin typeface="Calibri" panose="020F0502020204030204" pitchFamily="34" charset="0"/>
                <a:ea typeface="Calibri" panose="020F0502020204030204" pitchFamily="34" charset="0"/>
                <a:cs typeface="Calibri" panose="020F0502020204030204" pitchFamily="34" charset="0"/>
              </a:rPr>
              <a:t>ledhundsprov</a:t>
            </a:r>
            <a:r>
              <a:rPr lang="sv-SE" sz="2600" dirty="0">
                <a:effectLst/>
                <a:latin typeface="Calibri" panose="020F0502020204030204" pitchFamily="34" charset="0"/>
                <a:ea typeface="Calibri" panose="020F0502020204030204" pitchFamily="34" charset="0"/>
                <a:cs typeface="Calibri" panose="020F0502020204030204" pitchFamily="34" charset="0"/>
              </a:rPr>
              <a:t>.</a:t>
            </a:r>
          </a:p>
          <a:p>
            <a:pPr lvl="3" algn="l">
              <a:lnSpc>
                <a:spcPct val="107000"/>
              </a:lnSpc>
            </a:pPr>
            <a:r>
              <a:rPr lang="sv-SE" sz="2400" b="1" dirty="0">
                <a:effectLst/>
                <a:latin typeface="Calibri" panose="020F0502020204030204" pitchFamily="34" charset="0"/>
                <a:ea typeface="Calibri" panose="020F0502020204030204" pitchFamily="34" charset="0"/>
                <a:cs typeface="Calibri" panose="020F0502020204030204" pitchFamily="34" charset="0"/>
              </a:rPr>
              <a:t>Undantag för särskilt älgspårprov</a:t>
            </a:r>
            <a:r>
              <a:rPr lang="sv-SE" sz="2400" dirty="0">
                <a:effectLst/>
                <a:latin typeface="Calibri" panose="020F0502020204030204" pitchFamily="34" charset="0"/>
                <a:ea typeface="Calibri" panose="020F0502020204030204" pitchFamily="34" charset="0"/>
                <a:cs typeface="Calibri" panose="020F0502020204030204" pitchFamily="34" charset="0"/>
              </a:rPr>
              <a:t> – där hund kan starta utan krav på utställningsmerit, dock tidigast från och med den dag hunden fyllt nio (9) månader</a:t>
            </a:r>
            <a:r>
              <a:rPr lang="sv-SE" sz="2800" dirty="0">
                <a:effectLst/>
                <a:latin typeface="Calibri" panose="020F0502020204030204" pitchFamily="34" charset="0"/>
                <a:ea typeface="Calibri" panose="020F0502020204030204" pitchFamily="34" charset="0"/>
                <a:cs typeface="Calibri" panose="020F0502020204030204" pitchFamily="34" charset="0"/>
              </a:rPr>
              <a:t>.</a:t>
            </a:r>
            <a:r>
              <a:rPr lang="sv-SE" sz="2400" dirty="0">
                <a:effectLst/>
                <a:latin typeface="Calibri" panose="020F0502020204030204" pitchFamily="34" charset="0"/>
                <a:ea typeface="Calibri" panose="020F0502020204030204" pitchFamily="34" charset="0"/>
                <a:cs typeface="Calibri" panose="020F0502020204030204" pitchFamily="34" charset="0"/>
              </a:rPr>
              <a:t>         </a:t>
            </a:r>
          </a:p>
          <a:p>
            <a:pPr marL="1257300" lvl="2" indent="-342900" algn="l">
              <a:lnSpc>
                <a:spcPct val="107000"/>
              </a:lnSpc>
              <a:buFont typeface="+mj-lt"/>
              <a:buAutoNum type="alphaLcParenBoth"/>
            </a:pPr>
            <a:r>
              <a:rPr lang="sv-SE" sz="2600" dirty="0">
                <a:effectLst/>
                <a:latin typeface="Calibri" panose="020F0502020204030204" pitchFamily="34" charset="0"/>
                <a:ea typeface="Calibri" panose="020F0502020204030204" pitchFamily="34" charset="0"/>
                <a:cs typeface="Calibri" panose="020F0502020204030204" pitchFamily="34" charset="0"/>
              </a:rPr>
              <a:t>är frisk och icke folkilsken, säker för tamdjur</a:t>
            </a: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buFont typeface="+mj-lt"/>
              <a:buAutoNum type="alphaLcParenBoth"/>
            </a:pPr>
            <a:r>
              <a:rPr lang="sv-SE" sz="2600" dirty="0">
                <a:effectLst/>
                <a:latin typeface="Calibri" panose="020F0502020204030204" pitchFamily="34" charset="0"/>
                <a:ea typeface="Calibri" panose="020F0502020204030204" pitchFamily="34" charset="0"/>
                <a:cs typeface="Calibri" panose="020F0502020204030204" pitchFamily="34" charset="0"/>
              </a:rPr>
              <a:t>anmälts till deltagande enligt arrangerande lokalklubbs utfärdade föreskrifter.</a:t>
            </a: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spcAft>
                <a:spcPts val="800"/>
              </a:spcAft>
              <a:buFont typeface="+mj-lt"/>
              <a:buAutoNum type="alphaLcParenBoth"/>
            </a:pPr>
            <a:r>
              <a:rPr lang="sv-SE" sz="2600" dirty="0">
                <a:effectLst/>
                <a:latin typeface="Calibri" panose="020F0502020204030204" pitchFamily="34" charset="0"/>
                <a:ea typeface="Calibri" panose="020F0502020204030204" pitchFamily="34" charset="0"/>
                <a:cs typeface="Calibri" panose="020F0502020204030204" pitchFamily="34" charset="0"/>
              </a:rPr>
              <a:t>är ID-märkt och ID-nummer registrerat (svenskägd hund hos SKK se punkt 8.3)</a:t>
            </a: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CADFC76F-4E4B-4774-B81E-13BFDD36CB10}"/>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257134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82057"/>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Calibri" panose="020F0502020204030204" pitchFamily="34" charset="0"/>
              </a:rPr>
              <a:t>8.2 Olämpligt beteende mot provdjuret/en</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285565" y="1051560"/>
            <a:ext cx="11620870" cy="5318760"/>
          </a:xfrm>
          <a:solidFill>
            <a:srgbClr val="F8F8F8">
              <a:alpha val="74902"/>
            </a:srgbClr>
          </a:solidFill>
        </p:spPr>
        <p:txBody>
          <a:bodyPr>
            <a:normAutofit/>
          </a:bodyPr>
          <a:lstStyle/>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Hundar som under prov uppvisar ett olämpligt beteende t ex. genom att visa överdriven och ihållande aggressivitet, gör utfall eller på annat sätt uppträder hotfullt mot provdjuret/en (t ex att hunden under provet påträffas med att nafsa eller riva på älgen), ska avvisas från provet.</a:t>
            </a: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Domaren ska utesluta hunden från provet och domaren är skyldig att rapportera detta till provledningen. Provledningen rapporterar skriftligen vidare till SÄK.</a:t>
            </a: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48AB7B7B-7A62-4C6C-8D7C-B426E16DA0E8}"/>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73755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85530" y="82057"/>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9.</a:t>
            </a: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r>
              <a:rPr lang="sv-SE" sz="4400" b="1" dirty="0">
                <a:effectLst/>
                <a:latin typeface="Calibri" panose="020F0502020204030204" pitchFamily="34" charset="0"/>
                <a:ea typeface="Calibri" panose="020F0502020204030204" pitchFamily="34" charset="0"/>
                <a:cs typeface="Calibri" panose="020F0502020204030204" pitchFamily="34" charset="0"/>
              </a:rPr>
              <a:t>REGLER FÖR HUNDÄGARE/FÖRARE</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285565" y="1205827"/>
            <a:ext cx="11620870" cy="5157651"/>
          </a:xfrm>
          <a:solidFill>
            <a:srgbClr val="F8F8F8">
              <a:alpha val="74902"/>
            </a:srgbClr>
          </a:solidFill>
        </p:spPr>
        <p:txBody>
          <a:bodyPr>
            <a:normAutofit fontScale="70000" lnSpcReduction="20000"/>
          </a:bodyPr>
          <a:lstStyle/>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4300" dirty="0">
                <a:effectLst/>
                <a:latin typeface="Calibri" panose="020F0502020204030204" pitchFamily="34" charset="0"/>
                <a:ea typeface="Calibri" panose="020F0502020204030204" pitchFamily="34" charset="0"/>
                <a:cs typeface="Calibri" panose="020F0502020204030204" pitchFamily="34" charset="0"/>
              </a:rPr>
              <a:t>Föraren ska rätta sig efter de direktiv som domaren ger. </a:t>
            </a:r>
          </a:p>
          <a:p>
            <a:pPr marL="742950" indent="-285750" algn="l">
              <a:lnSpc>
                <a:spcPct val="107000"/>
              </a:lnSpc>
              <a:buFont typeface="Arial" panose="020B0604020202020204" pitchFamily="34" charset="0"/>
              <a:buChar char="•"/>
            </a:pPr>
            <a:r>
              <a:rPr lang="sv-SE" sz="4300" dirty="0">
                <a:effectLst/>
                <a:latin typeface="Calibri" panose="020F0502020204030204" pitchFamily="34" charset="0"/>
                <a:ea typeface="Calibri" panose="020F0502020204030204" pitchFamily="34" charset="0"/>
                <a:cs typeface="Calibri" panose="020F0502020204030204" pitchFamily="34" charset="0"/>
              </a:rPr>
              <a:t>Föraren ansvarar för skada som hund kan åsamka, enligt gällande lag. </a:t>
            </a:r>
            <a:endParaRPr lang="sv-SE" sz="43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4300" b="1" dirty="0">
                <a:effectLst/>
                <a:latin typeface="Calibri" panose="020F0502020204030204" pitchFamily="34" charset="0"/>
                <a:ea typeface="Calibri" panose="020F0502020204030204" pitchFamily="34" charset="0"/>
                <a:cs typeface="Calibri" panose="020F0502020204030204" pitchFamily="34" charset="0"/>
              </a:rPr>
              <a:t>Föraren får på eget initiativ koppla sin hund endast om provet bryts av giltig orsak, exempelvis då fara för hundens liv uppstår</a:t>
            </a:r>
            <a:r>
              <a:rPr lang="sv-SE" sz="4300" dirty="0">
                <a:effectLst/>
                <a:latin typeface="Calibri" panose="020F0502020204030204" pitchFamily="34" charset="0"/>
                <a:ea typeface="Calibri" panose="020F0502020204030204" pitchFamily="34" charset="0"/>
                <a:cs typeface="Calibri" panose="020F0502020204030204" pitchFamily="34" charset="0"/>
              </a:rPr>
              <a:t> (svag is, hårt trafikerad väg </a:t>
            </a:r>
            <a:r>
              <a:rPr lang="sv-SE" sz="4300" dirty="0" err="1">
                <a:effectLst/>
                <a:latin typeface="Calibri" panose="020F0502020204030204" pitchFamily="34" charset="0"/>
                <a:ea typeface="Calibri" panose="020F0502020204030204" pitchFamily="34" charset="0"/>
                <a:cs typeface="Calibri" panose="020F0502020204030204" pitchFamily="34" charset="0"/>
              </a:rPr>
              <a:t>etc</a:t>
            </a:r>
            <a:r>
              <a:rPr lang="sv-SE" sz="4300" dirty="0">
                <a:effectLst/>
                <a:latin typeface="Calibri" panose="020F0502020204030204" pitchFamily="34" charset="0"/>
                <a:ea typeface="Calibri" panose="020F0502020204030204" pitchFamily="34" charset="0"/>
                <a:cs typeface="Calibri" panose="020F0502020204030204" pitchFamily="34" charset="0"/>
              </a:rPr>
              <a:t>). Bryter föraren ändå provet </a:t>
            </a:r>
            <a:r>
              <a:rPr lang="sv-SE" sz="4300" dirty="0">
                <a:latin typeface="Calibri" panose="020F0502020204030204" pitchFamily="34" charset="0"/>
                <a:ea typeface="Calibri" panose="020F0502020204030204" pitchFamily="34" charset="0"/>
                <a:cs typeface="Calibri" panose="020F0502020204030204" pitchFamily="34" charset="0"/>
              </a:rPr>
              <a:t>ge</a:t>
            </a:r>
            <a:r>
              <a:rPr lang="sv-SE" sz="4300" dirty="0">
                <a:effectLst/>
                <a:latin typeface="Calibri" panose="020F0502020204030204" pitchFamily="34" charset="0"/>
                <a:ea typeface="Calibri" panose="020F0502020204030204" pitchFamily="34" charset="0"/>
                <a:cs typeface="Calibri" panose="020F0502020204030204" pitchFamily="34" charset="0"/>
              </a:rPr>
              <a:t>s hunden 0-pris.</a:t>
            </a:r>
            <a:endParaRPr lang="sv-SE" sz="43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4300" dirty="0">
                <a:effectLst/>
                <a:latin typeface="Calibri" panose="020F0502020204030204" pitchFamily="34" charset="0"/>
                <a:ea typeface="Calibri" panose="020F0502020204030204" pitchFamily="34" charset="0"/>
                <a:cs typeface="Calibri" panose="020F0502020204030204" pitchFamily="34" charset="0"/>
              </a:rPr>
              <a:t>Föraren har rätt att under provet komma med rimliga önskemål, exempelvis i fråga om gångriktning och rörelsehastighet. </a:t>
            </a:r>
          </a:p>
          <a:p>
            <a:pPr marL="742950" indent="-285750" algn="l">
              <a:lnSpc>
                <a:spcPct val="107000"/>
              </a:lnSpc>
              <a:buFont typeface="Arial" panose="020B0604020202020204" pitchFamily="34" charset="0"/>
              <a:buChar char="•"/>
            </a:pPr>
            <a:r>
              <a:rPr lang="sv-SE" sz="4300" dirty="0">
                <a:effectLst/>
                <a:latin typeface="Calibri" panose="020F0502020204030204" pitchFamily="34" charset="0"/>
                <a:ea typeface="Calibri" panose="020F0502020204030204" pitchFamily="34" charset="0"/>
                <a:cs typeface="Calibri" panose="020F0502020204030204" pitchFamily="34" charset="0"/>
              </a:rPr>
              <a:t>Föraren får dock inte störa domarens arbete, exempelvis genom att ständigt föra fram önskemål och krav på hur provet ska genomföras. </a:t>
            </a:r>
          </a:p>
          <a:p>
            <a:pPr marL="457200">
              <a:lnSpc>
                <a:spcPct val="107000"/>
              </a:lnSpc>
              <a:spcAft>
                <a:spcPts val="800"/>
              </a:spcAft>
            </a:pPr>
            <a:endParaRPr lang="sv-SE" sz="3500" dirty="0">
              <a:effectLst/>
              <a:latin typeface="Calibri" panose="020F0502020204030204" pitchFamily="34" charset="0"/>
              <a:ea typeface="Calibri" panose="020F0502020204030204" pitchFamily="34" charset="0"/>
              <a:cs typeface="Times New Roman" panose="02020603050405020304" pitchFamily="18" charset="0"/>
            </a:endParaRP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9D272906-2A81-4F7B-8C12-FB689DBCEE24}"/>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46052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85530" y="82057"/>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9.</a:t>
            </a: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r>
              <a:rPr lang="sv-SE" sz="4400" b="1" dirty="0">
                <a:effectLst/>
                <a:latin typeface="Calibri" panose="020F0502020204030204" pitchFamily="34" charset="0"/>
                <a:ea typeface="Calibri" panose="020F0502020204030204" pitchFamily="34" charset="0"/>
                <a:cs typeface="Calibri" panose="020F0502020204030204" pitchFamily="34" charset="0"/>
              </a:rPr>
              <a:t>REGLER FÖR HUNDÄGARE/FÖRARE - </a:t>
            </a:r>
            <a:r>
              <a:rPr lang="sv-SE" sz="4400" dirty="0">
                <a:effectLst/>
                <a:latin typeface="Calibri" panose="020F0502020204030204" pitchFamily="34" charset="0"/>
                <a:ea typeface="Calibri" panose="020F0502020204030204" pitchFamily="34" charset="0"/>
                <a:cs typeface="Calibri" panose="020F0502020204030204" pitchFamily="34" charset="0"/>
              </a:rPr>
              <a:t>forts</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285565" y="1051559"/>
            <a:ext cx="11620870" cy="5573175"/>
          </a:xfrm>
          <a:solidFill>
            <a:srgbClr val="F8F8F8">
              <a:alpha val="74902"/>
            </a:srgbClr>
          </a:solidFill>
        </p:spPr>
        <p:txBody>
          <a:bodyPr>
            <a:normAutofit fontScale="92500" lnSpcReduction="20000"/>
          </a:bodyPr>
          <a:lstStyle/>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Ibland händer svårtolkade situationer under provets gång. Domaren bör då redovisa sin tolkning av vad som skett (se vidare avsnitt 10). </a:t>
            </a:r>
          </a:p>
          <a:p>
            <a:pPr marL="742950" indent="-28575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Om hundföraren har avvikande mening ska den omgående redovisas till domaren som därefter tar beslut om tolkning alternativt beslutar att tid ska sättas av för ytterligare undersök­ning/verifiering av vad som hänt. </a:t>
            </a:r>
            <a:endParaRPr lang="sv-SE" sz="32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Vapen får medföras men inte användas under provtid. Om provgruppen under provtiden använder bil för att kunna hålla kontakt med hunden (för rättvis bedömning), är det inte tillåtet att skjuta provälgen efter provtidens slut.</a:t>
            </a:r>
            <a:endParaRPr lang="sv-SE" sz="32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Det är förbjudet att aga hund!</a:t>
            </a: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D4EFFADC-BDE3-4CA7-96BE-70CA2ADD1B9A}"/>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17424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85530" y="241545"/>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10</a:t>
            </a:r>
            <a:r>
              <a:rPr lang="sv-SE" sz="4400" b="1" dirty="0">
                <a:effectLst/>
                <a:latin typeface="Calibri" panose="020F0502020204030204" pitchFamily="34" charset="0"/>
                <a:ea typeface="Calibri" panose="020F0502020204030204" pitchFamily="34" charset="0"/>
                <a:cs typeface="Times New Roman" panose="02020603050405020304" pitchFamily="18" charset="0"/>
              </a:rPr>
              <a:t>.</a:t>
            </a: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r>
              <a:rPr lang="sv-SE" sz="4400" b="1" dirty="0">
                <a:effectLst/>
                <a:latin typeface="Calibri" panose="020F0502020204030204" pitchFamily="34" charset="0"/>
                <a:ea typeface="Calibri" panose="020F0502020204030204" pitchFamily="34" charset="0"/>
                <a:cs typeface="Calibri" panose="020F0502020204030204" pitchFamily="34" charset="0"/>
              </a:rPr>
              <a:t>REGLER FÖR </a:t>
            </a:r>
            <a:r>
              <a:rPr lang="sv-SE" sz="4400" b="1" dirty="0">
                <a:latin typeface="Calibri" panose="020F0502020204030204" pitchFamily="34" charset="0"/>
                <a:ea typeface="Calibri" panose="020F0502020204030204" pitchFamily="34" charset="0"/>
                <a:cs typeface="Calibri" panose="020F0502020204030204" pitchFamily="34" charset="0"/>
              </a:rPr>
              <a:t>DOMARE</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285565" y="1583718"/>
            <a:ext cx="11620870" cy="4197321"/>
          </a:xfrm>
          <a:solidFill>
            <a:srgbClr val="F8F8F8">
              <a:alpha val="74902"/>
            </a:srgbClr>
          </a:solidFill>
        </p:spPr>
        <p:txBody>
          <a:bodyPr>
            <a:normAutofit lnSpcReduction="10000"/>
          </a:bodyPr>
          <a:lstStyle/>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Att vara domare är ett förtroendeuppdrag.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Domaren företräder SKK/SÄK och ska följa god domaretik och uppträda korrekt, ödmjukt och sakligt på ett sådant sätt att det ger förtroende för SKK och dess anslutna klubbar.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Domaren ska respektera och följa </a:t>
            </a:r>
            <a:r>
              <a:rPr lang="sv-SE" sz="3000" dirty="0" err="1">
                <a:effectLst/>
                <a:latin typeface="Calibri" panose="020F0502020204030204" pitchFamily="34" charset="0"/>
                <a:ea typeface="Calibri" panose="020F0502020204030204" pitchFamily="34" charset="0"/>
                <a:cs typeface="Calibri" panose="020F0502020204030204" pitchFamily="34" charset="0"/>
              </a:rPr>
              <a:t>SKK´s</a:t>
            </a:r>
            <a:r>
              <a:rPr lang="sv-SE" sz="3000" dirty="0">
                <a:effectLst/>
                <a:latin typeface="Calibri" panose="020F0502020204030204" pitchFamily="34" charset="0"/>
                <a:ea typeface="Calibri" panose="020F0502020204030204" pitchFamily="34" charset="0"/>
                <a:cs typeface="Calibri" panose="020F0502020204030204" pitchFamily="34" charset="0"/>
              </a:rPr>
              <a:t> policy för sociala medier och </a:t>
            </a:r>
            <a:r>
              <a:rPr lang="sv-SE" sz="3000" dirty="0" err="1">
                <a:effectLst/>
                <a:latin typeface="Calibri" panose="020F0502020204030204" pitchFamily="34" charset="0"/>
                <a:ea typeface="Calibri" panose="020F0502020204030204" pitchFamily="34" charset="0"/>
                <a:cs typeface="Calibri" panose="020F0502020204030204" pitchFamily="34" charset="0"/>
              </a:rPr>
              <a:t>SKK´s</a:t>
            </a:r>
            <a:r>
              <a:rPr lang="sv-SE" sz="3000" dirty="0">
                <a:effectLst/>
                <a:latin typeface="Calibri" panose="020F0502020204030204" pitchFamily="34" charset="0"/>
                <a:ea typeface="Calibri" panose="020F0502020204030204" pitchFamily="34" charset="0"/>
                <a:cs typeface="Calibri" panose="020F0502020204030204" pitchFamily="34" charset="0"/>
              </a:rPr>
              <a:t> policy för jaktprovsverksamhet (se </a:t>
            </a:r>
            <a:r>
              <a:rPr lang="sv-SE" sz="3000" dirty="0" err="1">
                <a:effectLst/>
                <a:latin typeface="Calibri" panose="020F0502020204030204" pitchFamily="34" charset="0"/>
                <a:ea typeface="Calibri" panose="020F0502020204030204" pitchFamily="34" charset="0"/>
                <a:cs typeface="Calibri" panose="020F0502020204030204" pitchFamily="34" charset="0"/>
              </a:rPr>
              <a:t>SKK´s</a:t>
            </a:r>
            <a:r>
              <a:rPr lang="sv-SE" sz="3000" dirty="0">
                <a:effectLst/>
                <a:latin typeface="Calibri" panose="020F0502020204030204" pitchFamily="34" charset="0"/>
                <a:ea typeface="Calibri" panose="020F0502020204030204" pitchFamily="34" charset="0"/>
                <a:cs typeface="Calibri" panose="020F0502020204030204" pitchFamily="34" charset="0"/>
              </a:rPr>
              <a:t> hemsida).</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07DF6A42-1911-4F31-8D6A-F684E48AB2FC}"/>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68490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189515"/>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10</a:t>
            </a:r>
            <a:r>
              <a:rPr lang="sv-SE" sz="4400" b="1" dirty="0">
                <a:effectLst/>
                <a:latin typeface="Calibri" panose="020F0502020204030204" pitchFamily="34" charset="0"/>
                <a:ea typeface="Calibri" panose="020F0502020204030204" pitchFamily="34" charset="0"/>
                <a:cs typeface="Times New Roman" panose="02020603050405020304" pitchFamily="18" charset="0"/>
              </a:rPr>
              <a:t>.</a:t>
            </a: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r>
              <a:rPr lang="sv-SE" sz="4400" b="1" dirty="0">
                <a:effectLst/>
                <a:latin typeface="Calibri" panose="020F0502020204030204" pitchFamily="34" charset="0"/>
                <a:ea typeface="Calibri" panose="020F0502020204030204" pitchFamily="34" charset="0"/>
                <a:cs typeface="Calibri" panose="020F0502020204030204" pitchFamily="34" charset="0"/>
              </a:rPr>
              <a:t>REGLER FÖR </a:t>
            </a:r>
            <a:r>
              <a:rPr lang="sv-SE" sz="4400" b="1" dirty="0">
                <a:latin typeface="Calibri" panose="020F0502020204030204" pitchFamily="34" charset="0"/>
                <a:ea typeface="Calibri" panose="020F0502020204030204" pitchFamily="34" charset="0"/>
                <a:cs typeface="Calibri" panose="020F0502020204030204" pitchFamily="34" charset="0"/>
              </a:rPr>
              <a:t>DOMARE - </a:t>
            </a:r>
            <a:r>
              <a:rPr lang="sv-SE" sz="4400" dirty="0">
                <a:latin typeface="Calibri" panose="020F0502020204030204" pitchFamily="34" charset="0"/>
                <a:ea typeface="Calibri" panose="020F0502020204030204" pitchFamily="34" charset="0"/>
                <a:cs typeface="Calibri" panose="020F0502020204030204" pitchFamily="34" charset="0"/>
              </a:rPr>
              <a:t>forts</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285565" y="1583717"/>
            <a:ext cx="11620870" cy="5084767"/>
          </a:xfrm>
          <a:solidFill>
            <a:srgbClr val="F8F8F8">
              <a:alpha val="74902"/>
            </a:srgbClr>
          </a:solidFill>
        </p:spPr>
        <p:txBody>
          <a:bodyPr>
            <a:normAutofit fontScale="92500" lnSpcReduction="20000"/>
          </a:bodyPr>
          <a:lstStyle/>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Det åligger domaren att följa de regler och föreskrifter som utfärdas för uppdragets fullgörande samt de anvisningar som lämnas av provledaren och/eller fullmäktige.</a:t>
            </a: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Domaren ska vara positiv och ha koncentration på provverksamheten under hela dagen. </a:t>
            </a: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Uppträda som under jakt och vara lågmäld. Undvika mobiltelefoner och annan störande utrustning. </a:t>
            </a:r>
          </a:p>
          <a:p>
            <a:pPr marL="914400" indent="-457200" algn="l">
              <a:lnSpc>
                <a:spcPct val="107000"/>
              </a:lnSpc>
              <a:spcAft>
                <a:spcPts val="800"/>
              </a:spcAft>
              <a:buFont typeface="Arial" panose="020B0604020202020204" pitchFamily="34" charset="0"/>
              <a:buChar char="•"/>
            </a:pPr>
            <a:r>
              <a:rPr lang="sv-SE" sz="3200" dirty="0">
                <a:latin typeface="Calibri" panose="020F0502020204030204" pitchFamily="34" charset="0"/>
                <a:ea typeface="Calibri" panose="020F0502020204030204" pitchFamily="34" charset="0"/>
                <a:cs typeface="Calibri" panose="020F0502020204030204" pitchFamily="34" charset="0"/>
              </a:rPr>
              <a:t>I</a:t>
            </a:r>
            <a:r>
              <a:rPr lang="sv-SE" sz="3200" dirty="0">
                <a:effectLst/>
                <a:latin typeface="Calibri" panose="020F0502020204030204" pitchFamily="34" charset="0"/>
                <a:ea typeface="Calibri" panose="020F0502020204030204" pitchFamily="34" charset="0"/>
                <a:cs typeface="Calibri" panose="020F0502020204030204" pitchFamily="34" charset="0"/>
              </a:rPr>
              <a:t>nte uttala sig nedsättande om andra hundar, funktionärer eller deltagare. </a:t>
            </a: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3D52B110-46E1-450C-8E2D-8FB28E03716A}"/>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4024070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102636"/>
            <a:ext cx="11873948" cy="78480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10</a:t>
            </a:r>
            <a:r>
              <a:rPr lang="sv-SE" sz="4400" b="1" dirty="0">
                <a:effectLst/>
                <a:latin typeface="Calibri" panose="020F0502020204030204" pitchFamily="34" charset="0"/>
                <a:ea typeface="Calibri" panose="020F0502020204030204" pitchFamily="34" charset="0"/>
                <a:cs typeface="Times New Roman" panose="02020603050405020304" pitchFamily="18" charset="0"/>
              </a:rPr>
              <a:t>.</a:t>
            </a: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r>
              <a:rPr lang="sv-SE" sz="4400" b="1" dirty="0">
                <a:effectLst/>
                <a:latin typeface="Calibri" panose="020F0502020204030204" pitchFamily="34" charset="0"/>
                <a:ea typeface="Calibri" panose="020F0502020204030204" pitchFamily="34" charset="0"/>
                <a:cs typeface="Calibri" panose="020F0502020204030204" pitchFamily="34" charset="0"/>
              </a:rPr>
              <a:t>REGLER FÖR </a:t>
            </a:r>
            <a:r>
              <a:rPr lang="sv-SE" sz="4400" b="1" dirty="0">
                <a:latin typeface="Calibri" panose="020F0502020204030204" pitchFamily="34" charset="0"/>
                <a:ea typeface="Calibri" panose="020F0502020204030204" pitchFamily="34" charset="0"/>
                <a:cs typeface="Calibri" panose="020F0502020204030204" pitchFamily="34" charset="0"/>
              </a:rPr>
              <a:t>DOMARE - </a:t>
            </a:r>
            <a:r>
              <a:rPr lang="sv-SE" sz="4400" dirty="0">
                <a:latin typeface="Calibri" panose="020F0502020204030204" pitchFamily="34" charset="0"/>
                <a:ea typeface="Calibri" panose="020F0502020204030204" pitchFamily="34" charset="0"/>
                <a:cs typeface="Calibri" panose="020F0502020204030204" pitchFamily="34" charset="0"/>
              </a:rPr>
              <a:t>forts</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285565" y="944464"/>
            <a:ext cx="11620870" cy="6090818"/>
          </a:xfrm>
          <a:solidFill>
            <a:srgbClr val="F8F8F8">
              <a:alpha val="74902"/>
            </a:srgbClr>
          </a:solidFill>
        </p:spPr>
        <p:txBody>
          <a:bodyPr>
            <a:normAutofit fontScale="40000" lnSpcReduction="20000"/>
          </a:bodyPr>
          <a:lstStyle/>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7500" dirty="0">
                <a:latin typeface="Calibri" panose="020F0502020204030204" pitchFamily="34" charset="0"/>
                <a:ea typeface="Calibri" panose="020F0502020204030204" pitchFamily="34" charset="0"/>
                <a:cs typeface="Calibri" panose="020F0502020204030204" pitchFamily="34" charset="0"/>
              </a:rPr>
              <a:t>U</a:t>
            </a:r>
            <a:r>
              <a:rPr lang="sv-SE" sz="7500" dirty="0">
                <a:effectLst/>
                <a:latin typeface="Calibri" panose="020F0502020204030204" pitchFamily="34" charset="0"/>
                <a:ea typeface="Calibri" panose="020F0502020204030204" pitchFamily="34" charset="0"/>
                <a:cs typeface="Calibri" panose="020F0502020204030204" pitchFamily="34" charset="0"/>
              </a:rPr>
              <a:t>ppträda lojalt med andra domare. Domare kan tolka hundars arbete på olika sätt, därför ska fungerande domares integritet alltid respekteras.</a:t>
            </a:r>
            <a:endParaRPr lang="sv-SE" sz="75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7500" dirty="0">
                <a:effectLst/>
                <a:latin typeface="Calibri" panose="020F0502020204030204" pitchFamily="34" charset="0"/>
                <a:ea typeface="Calibri" panose="020F0502020204030204" pitchFamily="34" charset="0"/>
                <a:cs typeface="Calibri" panose="020F0502020204030204" pitchFamily="34" charset="0"/>
              </a:rPr>
              <a:t>Detta särskilt viktigt om en hundförare ställer frågor om prov som annan domare dömt tidigare. </a:t>
            </a:r>
          </a:p>
          <a:p>
            <a:pPr marL="914400" indent="-457200" algn="l">
              <a:lnSpc>
                <a:spcPct val="107000"/>
              </a:lnSpc>
              <a:spcAft>
                <a:spcPts val="800"/>
              </a:spcAft>
              <a:buFont typeface="Arial" panose="020B0604020202020204" pitchFamily="34" charset="0"/>
              <a:buChar char="•"/>
            </a:pPr>
            <a:r>
              <a:rPr lang="sv-SE" sz="7500" dirty="0">
                <a:latin typeface="Calibri" panose="020F0502020204030204" pitchFamily="34" charset="0"/>
                <a:ea typeface="Calibri" panose="020F0502020204030204" pitchFamily="34" charset="0"/>
                <a:cs typeface="Calibri" panose="020F0502020204030204" pitchFamily="34" charset="0"/>
              </a:rPr>
              <a:t>A</a:t>
            </a:r>
            <a:r>
              <a:rPr lang="sv-SE" sz="7500" dirty="0">
                <a:effectLst/>
                <a:latin typeface="Calibri" panose="020F0502020204030204" pitchFamily="34" charset="0"/>
                <a:ea typeface="Calibri" panose="020F0502020204030204" pitchFamily="34" charset="0"/>
                <a:cs typeface="Calibri" panose="020F0502020204030204" pitchFamily="34" charset="0"/>
              </a:rPr>
              <a:t>ldrig uttala sig nedsättande om andra domares bedömning även om man är oenig med hur domaren ifråga beskrivs ha agerat. </a:t>
            </a:r>
          </a:p>
          <a:p>
            <a:pPr marL="914400" indent="-457200" algn="l">
              <a:lnSpc>
                <a:spcPct val="107000"/>
              </a:lnSpc>
              <a:spcAft>
                <a:spcPts val="800"/>
              </a:spcAft>
              <a:buFont typeface="Arial" panose="020B0604020202020204" pitchFamily="34" charset="0"/>
              <a:buChar char="•"/>
            </a:pPr>
            <a:r>
              <a:rPr lang="sv-SE" sz="7500" dirty="0">
                <a:effectLst/>
                <a:latin typeface="Calibri" panose="020F0502020204030204" pitchFamily="34" charset="0"/>
                <a:ea typeface="Calibri" panose="020F0502020204030204" pitchFamily="34" charset="0"/>
                <a:cs typeface="Calibri" panose="020F0502020204030204" pitchFamily="34" charset="0"/>
              </a:rPr>
              <a:t>Vid sådana tillfällen kan ett samtal i efterhand med berörd domare på ”tu man hand” bidra till positiv kompetens-/vidareut­veck­ling. </a:t>
            </a:r>
          </a:p>
          <a:p>
            <a:pPr marL="914400" indent="-457200" algn="l">
              <a:lnSpc>
                <a:spcPct val="107000"/>
              </a:lnSpc>
              <a:spcAft>
                <a:spcPts val="800"/>
              </a:spcAft>
              <a:buFont typeface="Arial" panose="020B0604020202020204" pitchFamily="34" charset="0"/>
              <a:buChar char="•"/>
            </a:pPr>
            <a:r>
              <a:rPr lang="sv-SE" sz="7500" dirty="0">
                <a:effectLst/>
                <a:latin typeface="Calibri" panose="020F0502020204030204" pitchFamily="34" charset="0"/>
                <a:ea typeface="Calibri" panose="020F0502020204030204" pitchFamily="34" charset="0"/>
                <a:cs typeface="Calibri" panose="020F0502020204030204" pitchFamily="34" charset="0"/>
              </a:rPr>
              <a:t>När domare går prov med egen hund ska ”klocka och regelbok lämnas hemma” - njut av dagen istället, respektera Din kollega. Det är hon/han som dömer</a:t>
            </a:r>
            <a:endParaRPr lang="sv-SE" sz="75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spcAft>
                <a:spcPts val="800"/>
              </a:spcAft>
              <a:buFont typeface="Arial" panose="020B0604020202020204" pitchFamily="34" charset="0"/>
              <a:buChar char="•"/>
            </a:pPr>
            <a:endParaRPr lang="sv-SE" sz="3900" dirty="0">
              <a:effectLst/>
              <a:latin typeface="Calibri" panose="020F0502020204030204" pitchFamily="34" charset="0"/>
              <a:ea typeface="Calibri" panose="020F0502020204030204" pitchFamily="34" charset="0"/>
              <a:cs typeface="Times New Roman" panose="02020603050405020304" pitchFamily="18" charset="0"/>
            </a:endParaRP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FF87D427-84ED-447D-B760-2EB6F3D59C8E}"/>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2221257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85530" y="130317"/>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10</a:t>
            </a:r>
            <a:r>
              <a:rPr lang="sv-SE" sz="4400" b="1" dirty="0">
                <a:effectLst/>
                <a:latin typeface="Calibri" panose="020F0502020204030204" pitchFamily="34" charset="0"/>
                <a:ea typeface="Calibri" panose="020F0502020204030204" pitchFamily="34" charset="0"/>
                <a:cs typeface="Times New Roman" panose="02020603050405020304" pitchFamily="18" charset="0"/>
              </a:rPr>
              <a:t>.</a:t>
            </a: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r>
              <a:rPr lang="sv-SE" sz="4400" b="1" dirty="0">
                <a:effectLst/>
                <a:latin typeface="Calibri" panose="020F0502020204030204" pitchFamily="34" charset="0"/>
                <a:ea typeface="Calibri" panose="020F0502020204030204" pitchFamily="34" charset="0"/>
                <a:cs typeface="Calibri" panose="020F0502020204030204" pitchFamily="34" charset="0"/>
              </a:rPr>
              <a:t>REGLER FÖR </a:t>
            </a:r>
            <a:r>
              <a:rPr lang="sv-SE" sz="4400" b="1" dirty="0">
                <a:latin typeface="Calibri" panose="020F0502020204030204" pitchFamily="34" charset="0"/>
                <a:ea typeface="Calibri" panose="020F0502020204030204" pitchFamily="34" charset="0"/>
                <a:cs typeface="Calibri" panose="020F0502020204030204" pitchFamily="34" charset="0"/>
              </a:rPr>
              <a:t>DOMARE - </a:t>
            </a:r>
            <a:r>
              <a:rPr lang="sv-SE" sz="4400" dirty="0">
                <a:latin typeface="Calibri" panose="020F0502020204030204" pitchFamily="34" charset="0"/>
                <a:ea typeface="Calibri" panose="020F0502020204030204" pitchFamily="34" charset="0"/>
                <a:cs typeface="Calibri" panose="020F0502020204030204" pitchFamily="34" charset="0"/>
              </a:rPr>
              <a:t>forts</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55600" y="1148080"/>
            <a:ext cx="11551920" cy="5579603"/>
          </a:xfrm>
          <a:solidFill>
            <a:srgbClr val="F8F8F8">
              <a:alpha val="74902"/>
            </a:srgbClr>
          </a:solidFill>
        </p:spPr>
        <p:txBody>
          <a:bodyPr>
            <a:normAutofit/>
          </a:bodyPr>
          <a:lstStyle/>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Ibland händer svårtolkade situationer under provets gång. Domaren bör då öppet redovisa sin tolkning av vad som skett.</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Om föraren redovisar avvikande mening ska domaren motivera sin tolkning alternativt besluta att tid ska sättas av för ytterligare undersök­ning/verifiering för att försöka reda ut vad som hänt före det beslut tas (se regler för hundägare/förare avsnitt 9).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Önskemål som framförs av hundföraren må i möjligaste mån tillgodoses förutsatt att önskemålen inte strider mot jaktprovsreglerna eller i övrigt är oskäliga. </a:t>
            </a: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5991B493-2C2D-45FE-B752-766E0F1FEC72}"/>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4138982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85530" y="54117"/>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10</a:t>
            </a:r>
            <a:r>
              <a:rPr lang="sv-SE" sz="4400" b="1" dirty="0">
                <a:effectLst/>
                <a:latin typeface="Calibri" panose="020F0502020204030204" pitchFamily="34" charset="0"/>
                <a:ea typeface="Calibri" panose="020F0502020204030204" pitchFamily="34" charset="0"/>
                <a:cs typeface="Times New Roman" panose="02020603050405020304" pitchFamily="18" charset="0"/>
              </a:rPr>
              <a:t>.</a:t>
            </a: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r>
              <a:rPr lang="sv-SE" sz="4400" b="1" dirty="0">
                <a:effectLst/>
                <a:latin typeface="Calibri" panose="020F0502020204030204" pitchFamily="34" charset="0"/>
                <a:ea typeface="Calibri" panose="020F0502020204030204" pitchFamily="34" charset="0"/>
                <a:cs typeface="Calibri" panose="020F0502020204030204" pitchFamily="34" charset="0"/>
              </a:rPr>
              <a:t>REGLER FÖR </a:t>
            </a:r>
            <a:r>
              <a:rPr lang="sv-SE" sz="4400" b="1" dirty="0">
                <a:latin typeface="Calibri" panose="020F0502020204030204" pitchFamily="34" charset="0"/>
                <a:ea typeface="Calibri" panose="020F0502020204030204" pitchFamily="34" charset="0"/>
                <a:cs typeface="Calibri" panose="020F0502020204030204" pitchFamily="34" charset="0"/>
              </a:rPr>
              <a:t>DOMARE - </a:t>
            </a:r>
            <a:r>
              <a:rPr lang="sv-SE" sz="4400" dirty="0">
                <a:latin typeface="Calibri" panose="020F0502020204030204" pitchFamily="34" charset="0"/>
                <a:ea typeface="Calibri" panose="020F0502020204030204" pitchFamily="34" charset="0"/>
                <a:cs typeface="Calibri" panose="020F0502020204030204" pitchFamily="34" charset="0"/>
              </a:rPr>
              <a:t>forts</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55600" y="995680"/>
            <a:ext cx="11551920" cy="6502400"/>
          </a:xfrm>
          <a:solidFill>
            <a:srgbClr val="F8F8F8">
              <a:alpha val="74902"/>
            </a:srgbClr>
          </a:solidFill>
        </p:spPr>
        <p:txBody>
          <a:bodyPr>
            <a:normAutofit fontScale="77500" lnSpcReduction="20000"/>
          </a:bodyPr>
          <a:lstStyle/>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Calibri" panose="020F0502020204030204" pitchFamily="34" charset="0"/>
              </a:rPr>
              <a:t>Om föraren inte följer gällande regler eller givna direktiv, stör provgruppens arbete eller annars bryter mot god sed, ska domaren utesluta hunden ur provet och meddela provledaren om detta</a:t>
            </a:r>
            <a:r>
              <a:rPr lang="sv-SE" sz="390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a:t>
            </a:r>
          </a:p>
          <a:p>
            <a:pPr marL="914400" indent="-457200" algn="l">
              <a:lnSpc>
                <a:spcPct val="107000"/>
              </a:lnSpc>
              <a:spcAft>
                <a:spcPts val="800"/>
              </a:spcAft>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Calibri" panose="020F0502020204030204" pitchFamily="34" charset="0"/>
              </a:rPr>
              <a:t>Efter att provet är avslutat ska domaren ge en översiktlig orientering till hundföraren om vad domaren uppfattat ha hänt under dagen (skogskortet utgör underlag för samman­fatt­ning av dagens händelser).</a:t>
            </a:r>
          </a:p>
          <a:p>
            <a:pPr marL="914400" indent="-457200" algn="l">
              <a:lnSpc>
                <a:spcPct val="107000"/>
              </a:lnSpc>
              <a:spcAft>
                <a:spcPts val="800"/>
              </a:spcAft>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Calibri" panose="020F0502020204030204" pitchFamily="34" charset="0"/>
              </a:rPr>
              <a:t>Efter att ha gett en sådan sammanfattning kan domaren svara på eventuella frågor. Domaren ska dock inte gå in i detaljer och inte heller försöka göra någon bedömning av eventuell prisnivå. Vänta med det tills Du kommer hem och i lugn och ro och kan rapportera in dagens händelser i Provdata, då ser Du att alla fakta finns med.</a:t>
            </a:r>
            <a:endParaRPr lang="sv-SE" sz="39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E3E93615-5240-4973-BD92-4AF4ECFDE626}"/>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49568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172343"/>
            <a:ext cx="11873948" cy="980662"/>
          </a:xfrm>
          <a:solidFill>
            <a:srgbClr val="FFFFFF">
              <a:alpha val="69804"/>
            </a:srgbClr>
          </a:solidFill>
        </p:spPr>
        <p:txBody>
          <a:bodyPr>
            <a:normAutofit/>
          </a:bodyPr>
          <a:lstStyle/>
          <a:p>
            <a:r>
              <a:rPr lang="sv-SE" sz="4000" b="1" dirty="0">
                <a:latin typeface="+mn-lt"/>
                <a:ea typeface="Verdana" panose="020B0604030504040204" pitchFamily="34" charset="0"/>
              </a:rPr>
              <a:t>1. Ändamål jaktprovsregler</a:t>
            </a:r>
          </a:p>
        </p:txBody>
      </p:sp>
      <p:sp>
        <p:nvSpPr>
          <p:cNvPr id="3" name="Underrubrik 2"/>
          <p:cNvSpPr>
            <a:spLocks noGrp="1"/>
          </p:cNvSpPr>
          <p:nvPr>
            <p:ph type="subTitle" idx="1"/>
          </p:nvPr>
        </p:nvSpPr>
        <p:spPr>
          <a:xfrm>
            <a:off x="384644" y="2110951"/>
            <a:ext cx="11224591" cy="2765849"/>
          </a:xfrm>
          <a:solidFill>
            <a:srgbClr val="F8F8F8">
              <a:alpha val="74902"/>
            </a:srgbClr>
          </a:solidFill>
        </p:spPr>
        <p:txBody>
          <a:bodyPr>
            <a:normAutofit/>
          </a:bodyPr>
          <a:lstStyle/>
          <a:p>
            <a:pPr algn="l"/>
            <a:endParaRPr lang="sv-SE" sz="1000" dirty="0"/>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Provens ändamål är att under jägarmässiga former värdera hundarnas egenskaper som underlag för avelsarbetet, höja jaktkulturen och stimulera jaktdressyren.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5505D495-D25C-44D0-9D34-61CAC5E8D653}"/>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133293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68941"/>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10</a:t>
            </a:r>
            <a:r>
              <a:rPr lang="sv-SE" sz="4400" b="1" dirty="0">
                <a:effectLst/>
                <a:latin typeface="Calibri" panose="020F0502020204030204" pitchFamily="34" charset="0"/>
                <a:ea typeface="Calibri" panose="020F0502020204030204" pitchFamily="34" charset="0"/>
                <a:cs typeface="Times New Roman" panose="02020603050405020304" pitchFamily="18" charset="0"/>
              </a:rPr>
              <a:t>.</a:t>
            </a: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r>
              <a:rPr lang="sv-SE" sz="4400" b="1" dirty="0">
                <a:effectLst/>
                <a:latin typeface="Calibri" panose="020F0502020204030204" pitchFamily="34" charset="0"/>
                <a:ea typeface="Calibri" panose="020F0502020204030204" pitchFamily="34" charset="0"/>
                <a:cs typeface="Calibri" panose="020F0502020204030204" pitchFamily="34" charset="0"/>
              </a:rPr>
              <a:t>REGLER FÖR </a:t>
            </a:r>
            <a:r>
              <a:rPr lang="sv-SE" sz="4400" b="1" dirty="0">
                <a:latin typeface="Calibri" panose="020F0502020204030204" pitchFamily="34" charset="0"/>
                <a:ea typeface="Calibri" panose="020F0502020204030204" pitchFamily="34" charset="0"/>
                <a:cs typeface="Calibri" panose="020F0502020204030204" pitchFamily="34" charset="0"/>
              </a:rPr>
              <a:t>DOMARE - </a:t>
            </a:r>
            <a:r>
              <a:rPr lang="sv-SE" sz="4400" dirty="0">
                <a:latin typeface="Calibri" panose="020F0502020204030204" pitchFamily="34" charset="0"/>
                <a:ea typeface="Calibri" panose="020F0502020204030204" pitchFamily="34" charset="0"/>
                <a:cs typeface="Calibri" panose="020F0502020204030204" pitchFamily="34" charset="0"/>
              </a:rPr>
              <a:t>forts</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20040" y="996560"/>
            <a:ext cx="11551920" cy="5811934"/>
          </a:xfrm>
          <a:solidFill>
            <a:srgbClr val="F8F8F8">
              <a:alpha val="74902"/>
            </a:srgbClr>
          </a:solidFill>
        </p:spPr>
        <p:txBody>
          <a:bodyPr>
            <a:normAutofit fontScale="92500" lnSpcReduction="20000"/>
          </a:bodyPr>
          <a:lstStyle/>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Av domaren fört skogskort ska omedelbart inrapporteras i Provdata. </a:t>
            </a:r>
          </a:p>
          <a:p>
            <a:pPr marL="914400" indent="-45720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Inrapporterat prov ska </a:t>
            </a:r>
            <a:r>
              <a:rPr lang="sv-SE" sz="3200" b="1" dirty="0">
                <a:effectLst/>
                <a:latin typeface="Calibri" panose="020F0502020204030204" pitchFamily="34" charset="0"/>
                <a:ea typeface="Calibri" panose="020F0502020204030204" pitchFamily="34" charset="0"/>
                <a:cs typeface="Calibri" panose="020F0502020204030204" pitchFamily="34" charset="0"/>
              </a:rPr>
              <a:t>ovillkorligen skickas för </a:t>
            </a:r>
            <a:r>
              <a:rPr lang="sv-SE" sz="3200" b="1" dirty="0" err="1">
                <a:effectLst/>
                <a:latin typeface="Calibri" panose="020F0502020204030204" pitchFamily="34" charset="0"/>
                <a:ea typeface="Calibri" panose="020F0502020204030204" pitchFamily="34" charset="0"/>
                <a:cs typeface="Calibri" panose="020F0502020204030204" pitchFamily="34" charset="0"/>
              </a:rPr>
              <a:t>provläsning</a:t>
            </a:r>
            <a:r>
              <a:rPr lang="sv-SE" sz="3200" b="1" dirty="0">
                <a:effectLst/>
                <a:latin typeface="Calibri" panose="020F0502020204030204" pitchFamily="34" charset="0"/>
                <a:ea typeface="Calibri" panose="020F0502020204030204" pitchFamily="34" charset="0"/>
                <a:cs typeface="Calibri" panose="020F0502020204030204" pitchFamily="34" charset="0"/>
              </a:rPr>
              <a:t> inom en vecka</a:t>
            </a:r>
            <a:r>
              <a:rPr lang="sv-SE" sz="3200" dirty="0">
                <a:effectLst/>
                <a:latin typeface="Calibri" panose="020F0502020204030204" pitchFamily="34" charset="0"/>
                <a:ea typeface="Calibri" panose="020F0502020204030204" pitchFamily="34" charset="0"/>
                <a:cs typeface="Calibri" panose="020F0502020204030204" pitchFamily="34" charset="0"/>
              </a:rPr>
              <a:t> efter provets genomförande. Skogskortet behålls av domaren åtminstone tills provet kollegiebehandlats och ev. överklagandetid gått ut. </a:t>
            </a:r>
          </a:p>
          <a:p>
            <a:pPr marL="914400" indent="-45720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Domaren ska </a:t>
            </a:r>
            <a:r>
              <a:rPr lang="sv-SE" sz="3200" u="sng" dirty="0">
                <a:effectLst/>
                <a:latin typeface="Calibri" panose="020F0502020204030204" pitchFamily="34" charset="0"/>
                <a:ea typeface="Calibri" panose="020F0502020204030204" pitchFamily="34" charset="0"/>
                <a:cs typeface="Calibri" panose="020F0502020204030204" pitchFamily="34" charset="0"/>
              </a:rPr>
              <a:t>snarast möjligt efter genomfört prov informera hundägaren om vilket pris, </a:t>
            </a:r>
            <a:r>
              <a:rPr lang="sv-SE" sz="3200" b="1" u="sng" dirty="0">
                <a:effectLst/>
                <a:latin typeface="Calibri" panose="020F0502020204030204" pitchFamily="34" charset="0"/>
                <a:ea typeface="Calibri" panose="020F0502020204030204" pitchFamily="34" charset="0"/>
                <a:cs typeface="Calibri" panose="020F0502020204030204" pitchFamily="34" charset="0"/>
              </a:rPr>
              <a:t>inte poäng</a:t>
            </a:r>
            <a:r>
              <a:rPr lang="sv-SE" sz="3200" dirty="0">
                <a:effectLst/>
                <a:latin typeface="Calibri" panose="020F0502020204030204" pitchFamily="34" charset="0"/>
                <a:ea typeface="Calibri" panose="020F0502020204030204" pitchFamily="34" charset="0"/>
                <a:cs typeface="Calibri" panose="020F0502020204030204" pitchFamily="34" charset="0"/>
              </a:rPr>
              <a:t>, han/hon ämnar föreslå. </a:t>
            </a:r>
          </a:p>
          <a:p>
            <a:pPr marL="914400" indent="-45720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Om domaren ser att resultatet ligger på marginalen mellan två olika prisnivåer ska domaren informera hundägaren om denna osäkerhet (inte poäng) och samtidigt </a:t>
            </a:r>
            <a:r>
              <a:rPr lang="sv-SE" sz="3200" b="1" dirty="0">
                <a:effectLst/>
                <a:latin typeface="Calibri" panose="020F0502020204030204" pitchFamily="34" charset="0"/>
                <a:ea typeface="Calibri" panose="020F0502020204030204" pitchFamily="34" charset="0"/>
                <a:cs typeface="Calibri" panose="020F0502020204030204" pitchFamily="34" charset="0"/>
              </a:rPr>
              <a:t>upplysa om att det är kollegiet som beslutar om slutlig poäng och prisvalör.</a:t>
            </a: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C8BAC2EC-7BFC-4FD7-B030-1D49444FDAF4}"/>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214253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C4C77-20D7-4E4D-AE5B-697946F13207}"/>
              </a:ext>
            </a:extLst>
          </p:cNvPr>
          <p:cNvSpPr>
            <a:spLocks noGrp="1"/>
          </p:cNvSpPr>
          <p:nvPr>
            <p:ph type="title"/>
          </p:nvPr>
        </p:nvSpPr>
        <p:spPr/>
        <p:txBody>
          <a:bodyPr/>
          <a:lstStyle/>
          <a:p>
            <a:r>
              <a:rPr lang="sv-SE" dirty="0"/>
              <a:t>Slut på bildspel … efter detta referensbilder </a:t>
            </a:r>
            <a:r>
              <a:rPr lang="sv-SE" sz="2400" dirty="0"/>
              <a:t>(tryck </a:t>
            </a:r>
            <a:r>
              <a:rPr lang="sv-SE" sz="2400" dirty="0" err="1"/>
              <a:t>esc</a:t>
            </a:r>
            <a:r>
              <a:rPr lang="sv-SE" sz="2400" dirty="0"/>
              <a:t> för avslut)</a:t>
            </a:r>
          </a:p>
        </p:txBody>
      </p:sp>
      <p:sp>
        <p:nvSpPr>
          <p:cNvPr id="4" name="Platshållare för sidfot 3">
            <a:extLst>
              <a:ext uri="{FF2B5EF4-FFF2-40B4-BE49-F238E27FC236}">
                <a16:creationId xmlns:a16="http://schemas.microsoft.com/office/drawing/2014/main" id="{BD023544-768C-44EB-87EC-FBA43B5222D1}"/>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186564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80125" y="110358"/>
            <a:ext cx="11333503"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480125" y="1075405"/>
            <a:ext cx="11333503" cy="5672237"/>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2.9 Nytt prov</a:t>
            </a:r>
            <a:endParaRPr lang="sv-SE" sz="3000" b="1" dirty="0">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Anledning till nytt prov:</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Varg förekommer inom provområdet, genom synkontakt eller spår och förflyttning till annat provområde inte är möjligt för att ge hunden rättvis bedömning.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Provet störs och störningen kan inte undanröjas.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När domaren konstaterat att provälgen – någon av provälgarna är skadad/sjuk (i det fall återstående disponibel tid (fram till mörkrets inbrott) medger detta kan provet fortsätta som söktid dvs upptag på skadad/sjuk älg = inget upptag).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il: höger 4">
            <a:extLst>
              <a:ext uri="{FF2B5EF4-FFF2-40B4-BE49-F238E27FC236}">
                <a16:creationId xmlns:a16="http://schemas.microsoft.com/office/drawing/2014/main" id="{75A03A18-1EB6-41B8-BA79-036000A4CD3D}"/>
              </a:ext>
            </a:extLst>
          </p:cNvPr>
          <p:cNvSpPr/>
          <p:nvPr/>
        </p:nvSpPr>
        <p:spPr>
          <a:xfrm>
            <a:off x="10653204" y="6231436"/>
            <a:ext cx="656948" cy="380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FD46B0DD-6D0E-4682-9373-7CBE4CBE1F1F}"/>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258880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80124" y="5256"/>
            <a:ext cx="11333503"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693683" y="1075404"/>
            <a:ext cx="11256579" cy="5777340"/>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2.9 Nytt prov</a:t>
            </a:r>
            <a:endParaRPr lang="sv-SE" sz="3000" b="1" dirty="0">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Anledning till nytt prov - forts:</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dirty="0">
                <a:latin typeface="Calibri" panose="020F0502020204030204" pitchFamily="34" charset="0"/>
                <a:ea typeface="Calibri" panose="020F0502020204030204" pitchFamily="34" charset="0"/>
                <a:cs typeface="Times New Roman" panose="02020603050405020304" pitchFamily="18" charset="0"/>
              </a:rPr>
              <a:t>d.</a:t>
            </a:r>
            <a:r>
              <a:rPr lang="sv-SE" sz="3000" dirty="0">
                <a:effectLst/>
                <a:latin typeface="Calibri" panose="020F0502020204030204" pitchFamily="34" charset="0"/>
                <a:ea typeface="Calibri" panose="020F0502020204030204" pitchFamily="34" charset="0"/>
                <a:cs typeface="Times New Roman" panose="02020603050405020304" pitchFamily="18" charset="0"/>
              </a:rPr>
              <a:t>	</a:t>
            </a:r>
            <a:r>
              <a:rPr lang="sv-SE" sz="3000" dirty="0">
                <a:effectLst/>
                <a:latin typeface="Calibri" panose="020F0502020204030204" pitchFamily="34" charset="0"/>
                <a:ea typeface="Calibri" panose="020F0502020204030204" pitchFamily="34" charset="0"/>
                <a:cs typeface="Calibri" panose="020F0502020204030204" pitchFamily="34" charset="0"/>
              </a:rPr>
              <a:t>Uppkoppling av utomstående under </a:t>
            </a:r>
            <a:r>
              <a:rPr lang="sv-SE" sz="3000" dirty="0" err="1">
                <a:effectLst/>
                <a:latin typeface="Calibri" panose="020F0502020204030204" pitchFamily="34" charset="0"/>
                <a:ea typeface="Calibri" panose="020F0502020204030204" pitchFamily="34" charset="0"/>
                <a:cs typeface="Calibri" panose="020F0502020204030204" pitchFamily="34" charset="0"/>
              </a:rPr>
              <a:t>älgarbetet</a:t>
            </a:r>
            <a:r>
              <a:rPr lang="sv-SE" sz="3000" dirty="0">
                <a:effectLst/>
                <a:latin typeface="Calibri" panose="020F0502020204030204" pitchFamily="34" charset="0"/>
                <a:ea typeface="Calibri" panose="020F0502020204030204" pitchFamily="34" charset="0"/>
                <a:cs typeface="Calibri" panose="020F0502020204030204" pitchFamily="34" charset="0"/>
              </a:rPr>
              <a:t>. Om </a:t>
            </a:r>
            <a:r>
              <a:rPr lang="sv-SE" sz="3000" dirty="0" err="1">
                <a:effectLst/>
                <a:latin typeface="Calibri" panose="020F0502020204030204" pitchFamily="34" charset="0"/>
                <a:ea typeface="Calibri" panose="020F0502020204030204" pitchFamily="34" charset="0"/>
                <a:cs typeface="Calibri" panose="020F0502020204030204" pitchFamily="34" charset="0"/>
              </a:rPr>
              <a:t>uppkopp</a:t>
            </a:r>
            <a:r>
              <a:rPr lang="sv-SE" sz="3000" dirty="0">
                <a:effectLst/>
                <a:latin typeface="Calibri" panose="020F0502020204030204" pitchFamily="34" charset="0"/>
                <a:ea typeface="Calibri" panose="020F0502020204030204" pitchFamily="34" charset="0"/>
                <a:cs typeface="Calibri" panose="020F0502020204030204" pitchFamily="34" charset="0"/>
              </a:rPr>
              <a:t>-	</a:t>
            </a:r>
            <a:r>
              <a:rPr lang="sv-SE" sz="3000" dirty="0" err="1">
                <a:effectLst/>
                <a:latin typeface="Calibri" panose="020F0502020204030204" pitchFamily="34" charset="0"/>
                <a:ea typeface="Calibri" panose="020F0502020204030204" pitchFamily="34" charset="0"/>
                <a:cs typeface="Calibri" panose="020F0502020204030204" pitchFamily="34" charset="0"/>
              </a:rPr>
              <a:t>lingen</a:t>
            </a:r>
            <a:r>
              <a:rPr lang="sv-SE" sz="3000" dirty="0">
                <a:effectLst/>
                <a:latin typeface="Calibri" panose="020F0502020204030204" pitchFamily="34" charset="0"/>
                <a:ea typeface="Calibri" panose="020F0502020204030204" pitchFamily="34" charset="0"/>
                <a:cs typeface="Calibri" panose="020F0502020204030204" pitchFamily="34" charset="0"/>
              </a:rPr>
              <a:t> sker under söket, ska provet fortsätta om tiden medger 	detta.</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e.	Hunden skadas under provet så allvarligt att den inte kan fullfölja 	provet. Domaren avgör (blödande tassar vid start i skarpt före är 	inte anledning till nytt prov).</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spcAft>
                <a:spcPts val="800"/>
              </a:spcAft>
            </a:pPr>
            <a:r>
              <a:rPr lang="sv-SE" sz="3000" dirty="0">
                <a:effectLst/>
                <a:latin typeface="Calibri" panose="020F0502020204030204" pitchFamily="34" charset="0"/>
                <a:ea typeface="Calibri" panose="020F0502020204030204" pitchFamily="34" charset="0"/>
                <a:cs typeface="Calibri" panose="020F0502020204030204" pitchFamily="34" charset="0"/>
              </a:rPr>
              <a:t>f.	Om kollegiet finner att hunden av någon anledning inte kunnat 	bedömas rättvist av anledning som hunden eller föraren inte kan 	belastas för.</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il: höger 4">
            <a:extLst>
              <a:ext uri="{FF2B5EF4-FFF2-40B4-BE49-F238E27FC236}">
                <a16:creationId xmlns:a16="http://schemas.microsoft.com/office/drawing/2014/main" id="{4EEE1B03-8443-4FF9-8670-B2E6FE297228}"/>
              </a:ext>
            </a:extLst>
          </p:cNvPr>
          <p:cNvSpPr/>
          <p:nvPr/>
        </p:nvSpPr>
        <p:spPr>
          <a:xfrm>
            <a:off x="10484528" y="6471821"/>
            <a:ext cx="656948" cy="380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7E4EACD7-A4E0-4A65-BBD6-308A1FC477E7}"/>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221509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29248" y="268015"/>
            <a:ext cx="11333503"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698937" y="2105417"/>
            <a:ext cx="10794124" cy="3233837"/>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2.9 Nytt prov</a:t>
            </a:r>
            <a:endParaRPr lang="sv-SE" sz="3000" b="1" dirty="0">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Anledning till nytt prov - forts:</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Älgtomma marker och avbrutet prov på grund av ljusförhållanden är inte anledning till nytt prov och hunden tilldelas prisvalören KEB.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4D7AF98D-2267-4878-A680-01754E1B8133}"/>
              </a:ext>
            </a:extLst>
          </p:cNvPr>
          <p:cNvSpPr txBox="1"/>
          <p:nvPr/>
        </p:nvSpPr>
        <p:spPr>
          <a:xfrm>
            <a:off x="8185212" y="4962617"/>
            <a:ext cx="3187083" cy="369332"/>
          </a:xfrm>
          <a:prstGeom prst="rect">
            <a:avLst/>
          </a:prstGeom>
          <a:noFill/>
        </p:spPr>
        <p:txBody>
          <a:bodyPr wrap="square" rtlCol="0">
            <a:spAutoFit/>
          </a:bodyPr>
          <a:lstStyle/>
          <a:p>
            <a:r>
              <a:rPr lang="sv-SE" dirty="0">
                <a:hlinkClick r:id="rId4" action="ppaction://hlinksldjump"/>
              </a:rPr>
              <a:t>Åter till bild 7 Genomförande </a:t>
            </a:r>
            <a:endParaRPr lang="sv-SE" dirty="0"/>
          </a:p>
        </p:txBody>
      </p:sp>
      <p:sp>
        <p:nvSpPr>
          <p:cNvPr id="6" name="Platshållare för sidfot 5">
            <a:extLst>
              <a:ext uri="{FF2B5EF4-FFF2-40B4-BE49-F238E27FC236}">
                <a16:creationId xmlns:a16="http://schemas.microsoft.com/office/drawing/2014/main" id="{378CF4AA-9EE8-478E-9F54-A5E214F80DBC}"/>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112169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172343"/>
            <a:ext cx="11873948" cy="980662"/>
          </a:xfrm>
          <a:solidFill>
            <a:srgbClr val="FFFFFF">
              <a:alpha val="69804"/>
            </a:srgbClr>
          </a:solidFill>
        </p:spPr>
        <p:txBody>
          <a:bodyPr>
            <a:normAutofit/>
          </a:bodyPr>
          <a:lstStyle/>
          <a:p>
            <a:r>
              <a:rPr lang="sv-SE" sz="4000" b="1" dirty="0">
                <a:latin typeface="+mn-lt"/>
                <a:ea typeface="Verdana" panose="020B0604030504040204" pitchFamily="34" charset="0"/>
              </a:rPr>
              <a:t>2. Godkännande</a:t>
            </a:r>
          </a:p>
        </p:txBody>
      </p:sp>
      <p:sp>
        <p:nvSpPr>
          <p:cNvPr id="3" name="Underrubrik 2"/>
          <p:cNvSpPr>
            <a:spLocks noGrp="1"/>
          </p:cNvSpPr>
          <p:nvPr>
            <p:ph type="subTitle" idx="1"/>
          </p:nvPr>
        </p:nvSpPr>
        <p:spPr>
          <a:xfrm>
            <a:off x="510208" y="2311564"/>
            <a:ext cx="11224591" cy="3805151"/>
          </a:xfrm>
          <a:solidFill>
            <a:srgbClr val="F8F8F8">
              <a:alpha val="74902"/>
            </a:srgbClr>
          </a:solidFill>
        </p:spPr>
        <p:txBody>
          <a:bodyPr>
            <a:normAutofit/>
          </a:bodyPr>
          <a:lstStyle/>
          <a:p>
            <a:pPr algn="l"/>
            <a:endParaRPr lang="sv-SE" sz="1000" dirty="0"/>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rPr>
              <a:t>Prov kan genomföras inom annan lokalklubbs </a:t>
            </a:r>
            <a:r>
              <a:rPr lang="sv-SE" sz="3000" dirty="0" err="1">
                <a:effectLst/>
                <a:latin typeface="Calibri" panose="020F0502020204030204" pitchFamily="34" charset="0"/>
                <a:ea typeface="Calibri" panose="020F0502020204030204" pitchFamily="34" charset="0"/>
              </a:rPr>
              <a:t>verksamhets-område</a:t>
            </a:r>
            <a:r>
              <a:rPr lang="sv-SE" sz="3000" dirty="0">
                <a:effectLst/>
                <a:latin typeface="Calibri" panose="020F0502020204030204" pitchFamily="34" charset="0"/>
                <a:ea typeface="Calibri" panose="020F0502020204030204" pitchFamily="34" charset="0"/>
              </a:rPr>
              <a:t> i det fall hundägare/domare har jakträtt, eller jakt-   rätts-/markinnehavares tillstånd inom ett tillräckligt stort område för provets genomförande.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rPr>
              <a:t>I övriga fall förutsätts att överens­kom­melse träffas mellan berörda klubbar.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8304936C-E72D-48C7-A2F4-F4D50703BC7E}"/>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203972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44388"/>
            <a:ext cx="11873948" cy="980662"/>
          </a:xfrm>
          <a:solidFill>
            <a:srgbClr val="FFFFFF">
              <a:alpha val="69804"/>
            </a:srgbClr>
          </a:solidFill>
        </p:spPr>
        <p:txBody>
          <a:bodyPr>
            <a:normAutofit/>
          </a:bodyPr>
          <a:lstStyle/>
          <a:p>
            <a:r>
              <a:rPr lang="sv-SE" sz="4000" b="1" dirty="0">
                <a:latin typeface="+mn-lt"/>
                <a:ea typeface="Verdana" panose="020B0604030504040204" pitchFamily="34" charset="0"/>
              </a:rPr>
              <a:t>3. Organisation</a:t>
            </a:r>
          </a:p>
        </p:txBody>
      </p:sp>
      <p:sp>
        <p:nvSpPr>
          <p:cNvPr id="3" name="Underrubrik 2"/>
          <p:cNvSpPr>
            <a:spLocks noGrp="1"/>
          </p:cNvSpPr>
          <p:nvPr>
            <p:ph type="subTitle" idx="1"/>
          </p:nvPr>
        </p:nvSpPr>
        <p:spPr>
          <a:xfrm>
            <a:off x="159026" y="1325349"/>
            <a:ext cx="11873948" cy="5250712"/>
          </a:xfrm>
          <a:solidFill>
            <a:srgbClr val="F8F8F8">
              <a:alpha val="74902"/>
            </a:srgbClr>
          </a:solidFill>
        </p:spPr>
        <p:txBody>
          <a:bodyPr>
            <a:normAutofit fontScale="25000" lnSpcReduction="20000"/>
          </a:bodyPr>
          <a:lstStyle/>
          <a:p>
            <a:pPr algn="l"/>
            <a:endParaRPr lang="sv-SE" sz="1000" dirty="0"/>
          </a:p>
          <a:p>
            <a:pPr marL="914400" indent="-457200" algn="l">
              <a:lnSpc>
                <a:spcPct val="107000"/>
              </a:lnSpc>
              <a:buFont typeface="Arial" panose="020B0604020202020204" pitchFamily="34" charset="0"/>
              <a:buChar char="•"/>
            </a:pPr>
            <a:r>
              <a:rPr lang="sv-SE" sz="12000" dirty="0">
                <a:latin typeface="Calibri" panose="020F0502020204030204" pitchFamily="34" charset="0"/>
                <a:ea typeface="Calibri" panose="020F0502020204030204" pitchFamily="34" charset="0"/>
                <a:cs typeface="Calibri" panose="020F0502020204030204" pitchFamily="34" charset="0"/>
              </a:rPr>
              <a:t>A</a:t>
            </a:r>
            <a:r>
              <a:rPr lang="sv-SE" sz="12000" dirty="0">
                <a:effectLst/>
                <a:latin typeface="Calibri" panose="020F0502020204030204" pitchFamily="34" charset="0"/>
                <a:ea typeface="Calibri" panose="020F0502020204030204" pitchFamily="34" charset="0"/>
                <a:cs typeface="Calibri" panose="020F0502020204030204" pitchFamily="34" charset="0"/>
              </a:rPr>
              <a:t>rrangerande lokalklubb svarar för att provet genomförs enligt fastställda regler. </a:t>
            </a:r>
            <a:endParaRPr lang="sv-SE" sz="12000" dirty="0">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12000" dirty="0">
                <a:effectLst/>
                <a:latin typeface="Calibri" panose="020F0502020204030204" pitchFamily="34" charset="0"/>
                <a:ea typeface="Calibri" panose="020F0502020204030204" pitchFamily="34" charset="0"/>
                <a:cs typeface="Calibri" panose="020F0502020204030204" pitchFamily="34" charset="0"/>
              </a:rPr>
              <a:t>Provledare tilldelar domare och eventuella aspiranter/elever. </a:t>
            </a:r>
          </a:p>
          <a:p>
            <a:pPr marL="914400" indent="-457200" algn="l">
              <a:lnSpc>
                <a:spcPct val="107000"/>
              </a:lnSpc>
              <a:buFont typeface="Arial" panose="020B0604020202020204" pitchFamily="34" charset="0"/>
              <a:buChar char="•"/>
            </a:pPr>
            <a:r>
              <a:rPr lang="sv-SE" sz="12000" dirty="0">
                <a:effectLst/>
                <a:latin typeface="Calibri" panose="020F0502020204030204" pitchFamily="34" charset="0"/>
                <a:ea typeface="Calibri" panose="020F0502020204030204" pitchFamily="34" charset="0"/>
                <a:cs typeface="Calibri" panose="020F0502020204030204" pitchFamily="34" charset="0"/>
              </a:rPr>
              <a:t>Hundägare kan inte vägra att aspirant/elev deltar.</a:t>
            </a:r>
          </a:p>
          <a:p>
            <a:pPr marL="914400" indent="-457200" algn="l">
              <a:lnSpc>
                <a:spcPct val="107000"/>
              </a:lnSpc>
              <a:buFont typeface="Arial" panose="020B0604020202020204" pitchFamily="34" charset="0"/>
              <a:buChar char="•"/>
            </a:pPr>
            <a:r>
              <a:rPr lang="sv-SE" sz="12000" dirty="0">
                <a:effectLst/>
                <a:latin typeface="Calibri" panose="020F0502020204030204" pitchFamily="34" charset="0"/>
                <a:ea typeface="Calibri" panose="020F0502020204030204" pitchFamily="34" charset="0"/>
                <a:cs typeface="Calibri" panose="020F0502020204030204" pitchFamily="34" charset="0"/>
              </a:rPr>
              <a:t>Fullmäktig är ordförande vid kollegiet </a:t>
            </a:r>
            <a:r>
              <a:rPr lang="sv-SE" sz="12000" dirty="0">
                <a:latin typeface="Calibri" panose="020F0502020204030204" pitchFamily="34" charset="0"/>
                <a:ea typeface="Calibri" panose="020F0502020204030204" pitchFamily="34" charset="0"/>
                <a:cs typeface="Calibri" panose="020F0502020204030204" pitchFamily="34" charset="0"/>
              </a:rPr>
              <a:t>(ytterst kvalitetsansvarig)</a:t>
            </a:r>
            <a:endParaRPr lang="sv-SE" sz="12000" dirty="0">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12000" dirty="0">
                <a:latin typeface="Calibri" panose="020F0502020204030204" pitchFamily="34" charset="0"/>
                <a:ea typeface="Calibri" panose="020F0502020204030204" pitchFamily="34" charset="0"/>
                <a:cs typeface="Calibri" panose="020F0502020204030204" pitchFamily="34" charset="0"/>
              </a:rPr>
              <a:t>D</a:t>
            </a:r>
            <a:r>
              <a:rPr lang="sv-SE" sz="12000" dirty="0">
                <a:effectLst/>
                <a:latin typeface="Calibri" panose="020F0502020204030204" pitchFamily="34" charset="0"/>
                <a:ea typeface="Calibri" panose="020F0502020204030204" pitchFamily="34" charset="0"/>
                <a:cs typeface="Calibri" panose="020F0502020204030204" pitchFamily="34" charset="0"/>
              </a:rPr>
              <a:t>omare ska vara auktoriserad av SÄK samt medlem i någon av </a:t>
            </a:r>
            <a:r>
              <a:rPr lang="sv-SE" sz="12000" dirty="0" err="1">
                <a:effectLst/>
                <a:latin typeface="Calibri" panose="020F0502020204030204" pitchFamily="34" charset="0"/>
                <a:ea typeface="Calibri" panose="020F0502020204030204" pitchFamily="34" charset="0"/>
                <a:cs typeface="Calibri" panose="020F0502020204030204" pitchFamily="34" charset="0"/>
              </a:rPr>
              <a:t>SÄKs</a:t>
            </a:r>
            <a:r>
              <a:rPr lang="sv-SE" sz="12000" dirty="0">
                <a:effectLst/>
                <a:latin typeface="Calibri" panose="020F0502020204030204" pitchFamily="34" charset="0"/>
                <a:ea typeface="Calibri" panose="020F0502020204030204" pitchFamily="34" charset="0"/>
                <a:cs typeface="Calibri" panose="020F0502020204030204" pitchFamily="34" charset="0"/>
              </a:rPr>
              <a:t> lokalklubbar. </a:t>
            </a:r>
          </a:p>
          <a:p>
            <a:pPr marL="914400" indent="-457200" algn="l">
              <a:lnSpc>
                <a:spcPct val="107000"/>
              </a:lnSpc>
              <a:buFont typeface="Arial" panose="020B0604020202020204" pitchFamily="34" charset="0"/>
              <a:buChar char="•"/>
            </a:pPr>
            <a:r>
              <a:rPr lang="sv-SE" sz="12000" dirty="0">
                <a:effectLst/>
                <a:latin typeface="Calibri" panose="020F0502020204030204" pitchFamily="34" charset="0"/>
                <a:ea typeface="Calibri" panose="020F0502020204030204" pitchFamily="34" charset="0"/>
                <a:cs typeface="Calibri" panose="020F0502020204030204" pitchFamily="34" charset="0"/>
              </a:rPr>
              <a:t>Domare ska ha deltagit vid kollegiemöten under de senaste två åren. Om detta krav int</a:t>
            </a:r>
            <a:r>
              <a:rPr lang="sv-SE" sz="12000" dirty="0">
                <a:latin typeface="Calibri" panose="020F0502020204030204" pitchFamily="34" charset="0"/>
                <a:ea typeface="Calibri" panose="020F0502020204030204" pitchFamily="34" charset="0"/>
                <a:cs typeface="Calibri" panose="020F0502020204030204" pitchFamily="34" charset="0"/>
              </a:rPr>
              <a:t>e uppfylls </a:t>
            </a:r>
            <a:r>
              <a:rPr lang="sv-SE" sz="12000" dirty="0">
                <a:effectLst/>
                <a:latin typeface="Calibri" panose="020F0502020204030204" pitchFamily="34" charset="0"/>
                <a:ea typeface="Calibri" panose="020F0502020204030204" pitchFamily="34" charset="0"/>
                <a:cs typeface="Calibri" panose="020F0502020204030204" pitchFamily="34" charset="0"/>
              </a:rPr>
              <a:t>ska provledaren, före tilldelning av domaruppdrag, säkerställa att domaren blir insatt i gällande regler.</a:t>
            </a:r>
            <a:endParaRPr lang="sv-SE" sz="1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7E0A27D3-736C-465D-B84E-38AAF2590B9B}"/>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211505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44388"/>
            <a:ext cx="11873948" cy="980662"/>
          </a:xfrm>
          <a:solidFill>
            <a:srgbClr val="FFFFFF">
              <a:alpha val="69804"/>
            </a:srgbClr>
          </a:solidFill>
        </p:spPr>
        <p:txBody>
          <a:bodyPr>
            <a:normAutofit/>
          </a:bodyPr>
          <a:lstStyle/>
          <a:p>
            <a:r>
              <a:rPr lang="sv-SE" sz="4000" b="1" dirty="0">
                <a:latin typeface="+mn-lt"/>
                <a:ea typeface="Verdana" panose="020B0604030504040204" pitchFamily="34" charset="0"/>
              </a:rPr>
              <a:t>4. Genomförande</a:t>
            </a:r>
          </a:p>
        </p:txBody>
      </p:sp>
      <p:sp>
        <p:nvSpPr>
          <p:cNvPr id="3" name="Underrubrik 2"/>
          <p:cNvSpPr>
            <a:spLocks noGrp="1"/>
          </p:cNvSpPr>
          <p:nvPr>
            <p:ph type="subTitle" idx="1"/>
          </p:nvPr>
        </p:nvSpPr>
        <p:spPr>
          <a:xfrm>
            <a:off x="452761" y="1069438"/>
            <a:ext cx="11319030" cy="5686469"/>
          </a:xfrm>
          <a:solidFill>
            <a:srgbClr val="F8F8F8">
              <a:alpha val="74902"/>
            </a:srgbClr>
          </a:solidFill>
        </p:spPr>
        <p:txBody>
          <a:bodyPr>
            <a:normAutofit/>
          </a:bodyPr>
          <a:lstStyle/>
          <a:p>
            <a:pPr algn="l"/>
            <a:endParaRPr lang="sv-SE" sz="1000" dirty="0"/>
          </a:p>
          <a:p>
            <a:pPr marL="742950" indent="-28575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Provverksamheten</a:t>
            </a:r>
            <a:r>
              <a:rPr lang="sv-SE"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ska bedrivas så att viltet inte utsätts för onödigt lidande och att människor eller annans egendom inte utsätts för fara. </a:t>
            </a:r>
            <a:endParaRPr lang="sv-SE" sz="3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3000" dirty="0">
                <a:effectLst/>
                <a:latin typeface="Calibri" panose="020F0502020204030204" pitchFamily="34" charset="0"/>
                <a:ea typeface="Times New Roman" panose="02020603050405020304" pitchFamily="18" charset="0"/>
                <a:cs typeface="Calibri" panose="020F0502020204030204" pitchFamily="34" charset="0"/>
              </a:rPr>
              <a:t>Enligt gällande Jaktförordning är det tillåtet att ”använda hund som förföljer älg”, förutsatt jakträtts­havarens medgivande, vid jaktträning/prov från den 21 augusti – 31 januari. </a:t>
            </a:r>
          </a:p>
          <a:p>
            <a:pPr marL="742950" indent="-285750" algn="l">
              <a:lnSpc>
                <a:spcPct val="107000"/>
              </a:lnSpc>
              <a:buFont typeface="Arial" panose="020B0604020202020204" pitchFamily="34" charset="0"/>
              <a:buChar char="•"/>
            </a:pPr>
            <a:r>
              <a:rPr lang="sv-SE"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Utan lov är det inte tillåtet att skrämma eller mota vilt från någon annans jaktområde.</a:t>
            </a:r>
          </a:p>
          <a:p>
            <a:pPr marL="742950" indent="-28575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rPr>
              <a:t>Samtliga i proven deltagande raser döms och bedöms på samma grunder enligt dessa regler.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25333E3D-D0A9-44EC-939D-A5AED4506FF3}"/>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81383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102093"/>
            <a:ext cx="11873948" cy="980662"/>
          </a:xfrm>
          <a:solidFill>
            <a:srgbClr val="FFFFFF">
              <a:alpha val="69804"/>
            </a:srgbClr>
          </a:solidFill>
        </p:spPr>
        <p:txBody>
          <a:bodyPr>
            <a:normAutofit/>
          </a:bodyPr>
          <a:lstStyle/>
          <a:p>
            <a:r>
              <a:rPr lang="sv-SE" sz="4000" b="1" dirty="0">
                <a:latin typeface="+mn-lt"/>
                <a:ea typeface="Verdana" panose="020B0604030504040204" pitchFamily="34" charset="0"/>
              </a:rPr>
              <a:t>4. Genomförande - </a:t>
            </a:r>
            <a:r>
              <a:rPr lang="sv-SE" sz="4000" dirty="0">
                <a:latin typeface="+mn-lt"/>
                <a:ea typeface="Verdana" panose="020B0604030504040204" pitchFamily="34" charset="0"/>
              </a:rPr>
              <a:t>forts</a:t>
            </a:r>
          </a:p>
        </p:txBody>
      </p:sp>
      <p:sp>
        <p:nvSpPr>
          <p:cNvPr id="3" name="Underrubrik 2"/>
          <p:cNvSpPr>
            <a:spLocks noGrp="1"/>
          </p:cNvSpPr>
          <p:nvPr>
            <p:ph type="subTitle" idx="1"/>
          </p:nvPr>
        </p:nvSpPr>
        <p:spPr>
          <a:xfrm>
            <a:off x="452761" y="1376039"/>
            <a:ext cx="11319030" cy="5177161"/>
          </a:xfrm>
          <a:solidFill>
            <a:srgbClr val="F8F8F8">
              <a:alpha val="74902"/>
            </a:srgbClr>
          </a:solidFill>
        </p:spPr>
        <p:txBody>
          <a:bodyPr>
            <a:normAutofit fontScale="40000" lnSpcReduction="20000"/>
          </a:bodyPr>
          <a:lstStyle/>
          <a:p>
            <a:pPr algn="l"/>
            <a:endParaRPr lang="sv-SE" sz="1000" dirty="0"/>
          </a:p>
          <a:p>
            <a:pPr marL="285750" lvl="0" indent="-285750" algn="l">
              <a:lnSpc>
                <a:spcPct val="107000"/>
              </a:lnSpc>
              <a:buFont typeface="Arial" panose="020B0604020202020204" pitchFamily="34" charset="0"/>
              <a:buChar char="•"/>
            </a:pPr>
            <a:r>
              <a:rPr lang="sv-SE" sz="7500" dirty="0">
                <a:effectLst/>
                <a:latin typeface="Calibri" panose="020F0502020204030204" pitchFamily="34" charset="0"/>
                <a:ea typeface="Calibri" panose="020F0502020204030204" pitchFamily="34" charset="0"/>
                <a:cs typeface="Calibri" panose="020F0502020204030204" pitchFamily="34" charset="0"/>
              </a:rPr>
              <a:t>Prov får inte genomföras på ö eller ”avgränsat område” mindre än 1000 ha och naturligtvis inte i </a:t>
            </a:r>
            <a:r>
              <a:rPr lang="sv-SE" sz="7500" dirty="0" err="1">
                <a:effectLst/>
                <a:latin typeface="Calibri" panose="020F0502020204030204" pitchFamily="34" charset="0"/>
                <a:ea typeface="Calibri" panose="020F0502020204030204" pitchFamily="34" charset="0"/>
                <a:cs typeface="Calibri" panose="020F0502020204030204" pitchFamily="34" charset="0"/>
              </a:rPr>
              <a:t>älghägn</a:t>
            </a:r>
            <a:r>
              <a:rPr lang="sv-SE" sz="7500" dirty="0">
                <a:effectLst/>
                <a:latin typeface="Calibri" panose="020F0502020204030204" pitchFamily="34" charset="0"/>
                <a:ea typeface="Calibri" panose="020F0502020204030204" pitchFamily="34" charset="0"/>
                <a:cs typeface="Calibri" panose="020F0502020204030204" pitchFamily="34" charset="0"/>
              </a:rPr>
              <a:t>.</a:t>
            </a:r>
            <a:endParaRPr lang="sv-SE" sz="75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l">
              <a:lnSpc>
                <a:spcPct val="107000"/>
              </a:lnSpc>
              <a:buFont typeface="Arial" panose="020B0604020202020204" pitchFamily="34" charset="0"/>
              <a:buChar char="•"/>
            </a:pPr>
            <a:r>
              <a:rPr lang="sv-SE" sz="7500" dirty="0">
                <a:effectLst/>
                <a:latin typeface="Calibri" panose="020F0502020204030204" pitchFamily="34" charset="0"/>
                <a:ea typeface="Calibri" panose="020F0502020204030204" pitchFamily="34" charset="0"/>
                <a:cs typeface="Calibri" panose="020F0502020204030204" pitchFamily="34" charset="0"/>
              </a:rPr>
              <a:t>SÄK redovisar vilka tekniska hjälpmedel som inte får användas. </a:t>
            </a:r>
            <a:endParaRPr lang="sv-SE" sz="75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l">
              <a:lnSpc>
                <a:spcPct val="107000"/>
              </a:lnSpc>
              <a:buFont typeface="Arial" panose="020B0604020202020204" pitchFamily="34" charset="0"/>
              <a:buChar char="•"/>
            </a:pPr>
            <a:r>
              <a:rPr lang="sv-SE" sz="7500" dirty="0">
                <a:effectLst/>
                <a:latin typeface="Calibri" panose="020F0502020204030204" pitchFamily="34" charset="0"/>
                <a:ea typeface="Calibri" panose="020F0502020204030204" pitchFamily="34" charset="0"/>
                <a:cs typeface="Calibri" panose="020F0502020204030204" pitchFamily="34" charset="0"/>
              </a:rPr>
              <a:t>Inte tillåtet att stanna för att släppa hunden på älg som man ser från bil på väg ut i provområdet. </a:t>
            </a:r>
            <a:endParaRPr lang="sv-SE" sz="75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l">
              <a:lnSpc>
                <a:spcPct val="107000"/>
              </a:lnSpc>
              <a:buFont typeface="Arial" panose="020B0604020202020204" pitchFamily="34" charset="0"/>
              <a:buChar char="•"/>
            </a:pPr>
            <a:r>
              <a:rPr lang="sv-SE" sz="7500" dirty="0">
                <a:effectLst/>
                <a:latin typeface="Calibri" panose="020F0502020204030204" pitchFamily="34" charset="0"/>
                <a:ea typeface="Calibri" panose="020F0502020204030204" pitchFamily="34" charset="0"/>
                <a:cs typeface="Calibri" panose="020F0502020204030204" pitchFamily="34" charset="0"/>
              </a:rPr>
              <a:t>Får man se älg ute i terrängen efter det hunden redan är släppt, är det tillåtet att genom­föra provet på den älgen. </a:t>
            </a:r>
          </a:p>
          <a:p>
            <a:pPr marL="285750" lvl="0" indent="-285750" algn="l">
              <a:lnSpc>
                <a:spcPct val="107000"/>
              </a:lnSpc>
              <a:buFont typeface="Arial" panose="020B0604020202020204" pitchFamily="34" charset="0"/>
              <a:buChar char="•"/>
            </a:pPr>
            <a:r>
              <a:rPr lang="sv-SE" sz="7500" dirty="0">
                <a:effectLst/>
                <a:latin typeface="Calibri" panose="020F0502020204030204" pitchFamily="34" charset="0"/>
                <a:ea typeface="Calibri" panose="020F0502020204030204" pitchFamily="34" charset="0"/>
                <a:cs typeface="Calibri" panose="020F0502020204030204" pitchFamily="34" charset="0"/>
              </a:rPr>
              <a:t>Hunden får dock inte släppas direkt på älg som provgruppen ser i terrängen och inte heller direkt på färska älgspår.</a:t>
            </a:r>
            <a:endParaRPr lang="sv-SE" sz="75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l">
              <a:lnSpc>
                <a:spcPct val="107000"/>
              </a:lnSpc>
              <a:buFont typeface="Arial" panose="020B0604020202020204" pitchFamily="34" charset="0"/>
              <a:buChar char="•"/>
            </a:pPr>
            <a:r>
              <a:rPr lang="sv-SE" sz="7500" dirty="0">
                <a:effectLst/>
                <a:latin typeface="Calibri" panose="020F0502020204030204" pitchFamily="34" charset="0"/>
                <a:ea typeface="Calibri" panose="020F0502020204030204" pitchFamily="34" charset="0"/>
                <a:cs typeface="Calibri" panose="020F0502020204030204" pitchFamily="34" charset="0"/>
              </a:rPr>
              <a:t>Det är inte tillåtet att locka på älgen.</a:t>
            </a:r>
            <a:endParaRPr lang="sv-SE" sz="7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FDD4AB23-0C30-47E0-B6CF-6B2E5D23A0A3}"/>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253699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170119"/>
            <a:ext cx="11873948" cy="980662"/>
          </a:xfrm>
          <a:solidFill>
            <a:srgbClr val="FFFFFF">
              <a:alpha val="69804"/>
            </a:srgbClr>
          </a:solidFill>
        </p:spPr>
        <p:txBody>
          <a:bodyPr>
            <a:normAutofit/>
          </a:bodyPr>
          <a:lstStyle/>
          <a:p>
            <a:r>
              <a:rPr lang="sv-SE" sz="4400" b="1" dirty="0">
                <a:latin typeface="Verdana" panose="020B0604030504040204" pitchFamily="34" charset="0"/>
                <a:ea typeface="Verdana" panose="020B0604030504040204" pitchFamily="34" charset="0"/>
              </a:rPr>
              <a:t>4. </a:t>
            </a:r>
            <a:r>
              <a:rPr lang="sv-SE" sz="4000" b="1" dirty="0">
                <a:latin typeface="+mn-lt"/>
                <a:ea typeface="Verdana" panose="020B0604030504040204" pitchFamily="34" charset="0"/>
              </a:rPr>
              <a:t>Genomförande - </a:t>
            </a:r>
            <a:r>
              <a:rPr lang="sv-SE" sz="4000" dirty="0">
                <a:latin typeface="+mn-lt"/>
                <a:ea typeface="Verdana" panose="020B0604030504040204" pitchFamily="34" charset="0"/>
              </a:rPr>
              <a:t>forts</a:t>
            </a:r>
          </a:p>
        </p:txBody>
      </p:sp>
      <p:sp>
        <p:nvSpPr>
          <p:cNvPr id="3" name="Underrubrik 2"/>
          <p:cNvSpPr>
            <a:spLocks noGrp="1"/>
          </p:cNvSpPr>
          <p:nvPr>
            <p:ph type="subTitle" idx="1"/>
          </p:nvPr>
        </p:nvSpPr>
        <p:spPr>
          <a:xfrm>
            <a:off x="436485" y="1320899"/>
            <a:ext cx="11319030" cy="4561741"/>
          </a:xfrm>
          <a:solidFill>
            <a:srgbClr val="F8F8F8">
              <a:alpha val="74902"/>
            </a:srgbClr>
          </a:solidFill>
        </p:spPr>
        <p:txBody>
          <a:bodyPr>
            <a:normAutofit/>
          </a:bodyPr>
          <a:lstStyle/>
          <a:p>
            <a:pPr algn="l"/>
            <a:endParaRPr lang="sv-SE" sz="1000" dirty="0"/>
          </a:p>
          <a:p>
            <a:pPr marL="285750" lvl="0" indent="-28575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Övre gräns för snödjup i provområdet sätts till hundens </a:t>
            </a:r>
            <a:r>
              <a:rPr lang="sv-SE" sz="3000" dirty="0" err="1">
                <a:effectLst/>
                <a:latin typeface="Calibri" panose="020F0502020204030204" pitchFamily="34" charset="0"/>
                <a:ea typeface="Calibri" panose="020F0502020204030204" pitchFamily="34" charset="0"/>
                <a:cs typeface="Calibri" panose="020F0502020204030204" pitchFamily="34" charset="0"/>
              </a:rPr>
              <a:t>bukhöjd</a:t>
            </a:r>
            <a:r>
              <a:rPr lang="sv-SE" sz="3000" dirty="0">
                <a:effectLst/>
                <a:latin typeface="Calibri" panose="020F0502020204030204" pitchFamily="34" charset="0"/>
                <a:ea typeface="Calibri" panose="020F0502020204030204" pitchFamily="34" charset="0"/>
                <a:cs typeface="Calibri" panose="020F0502020204030204" pitchFamily="34" charset="0"/>
              </a:rPr>
              <a:t>. (för älgspårprov gäller ca 10 cm).</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Nedre gräns för temperatur är – 15 grader.</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Provdjuret/djuren ska vara friska och i övrigt vid god vigör – domaren avgör. </a:t>
            </a:r>
          </a:p>
          <a:p>
            <a:pPr marL="285750" lvl="0" indent="-28575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Prov kan inte genomföras på älg som är rörelsehämmad (sjuk/skadad) och därmed inte uppför sig som frisk älg (se </a:t>
            </a:r>
            <a:r>
              <a:rPr lang="sv-SE" sz="3000" dirty="0">
                <a:effectLst/>
                <a:latin typeface="Calibri" panose="020F0502020204030204" pitchFamily="34" charset="0"/>
                <a:ea typeface="Calibri" panose="020F0502020204030204" pitchFamily="34" charset="0"/>
                <a:cs typeface="Calibri" panose="020F0502020204030204" pitchFamily="34" charset="0"/>
                <a:hlinkClick r:id="rId4" action="ppaction://hlinksldjump"/>
              </a:rPr>
              <a:t>nytt prov 2.9</a:t>
            </a:r>
            <a:r>
              <a:rPr lang="sv-SE" sz="3000" dirty="0">
                <a:effectLst/>
                <a:latin typeface="Calibri" panose="020F0502020204030204" pitchFamily="34" charset="0"/>
                <a:ea typeface="Calibri" panose="020F0502020204030204" pitchFamily="34" charset="0"/>
                <a:cs typeface="Calibri" panose="020F0502020204030204" pitchFamily="34" charset="0"/>
              </a:rPr>
              <a:t>).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82439B62-3E4A-42E6-8288-F1AA74EFD1E1}"/>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66274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65314"/>
            <a:ext cx="11873948" cy="822132"/>
          </a:xfrm>
          <a:solidFill>
            <a:srgbClr val="FFFFFF">
              <a:alpha val="69804"/>
            </a:srgbClr>
          </a:solidFill>
        </p:spPr>
        <p:txBody>
          <a:bodyPr>
            <a:normAutofit/>
          </a:bodyPr>
          <a:lstStyle/>
          <a:p>
            <a:r>
              <a:rPr lang="sv-SE" sz="4000" b="1" dirty="0">
                <a:latin typeface="+mn-lt"/>
                <a:ea typeface="Verdana" panose="020B0604030504040204" pitchFamily="34" charset="0"/>
              </a:rPr>
              <a:t>4.</a:t>
            </a:r>
            <a:r>
              <a:rPr lang="sv-SE" sz="4000" b="1" dirty="0">
                <a:latin typeface="Verdana" panose="020B0604030504040204" pitchFamily="34" charset="0"/>
                <a:ea typeface="Verdana" panose="020B0604030504040204" pitchFamily="34" charset="0"/>
              </a:rPr>
              <a:t> </a:t>
            </a:r>
            <a:r>
              <a:rPr lang="sv-SE" sz="4000" b="1" dirty="0">
                <a:latin typeface="+mn-lt"/>
                <a:ea typeface="Verdana" panose="020B0604030504040204" pitchFamily="34" charset="0"/>
              </a:rPr>
              <a:t>Genomförande</a:t>
            </a:r>
            <a:r>
              <a:rPr lang="sv-SE" sz="4000" b="1" dirty="0">
                <a:latin typeface="Verdana" panose="020B0604030504040204" pitchFamily="34" charset="0"/>
                <a:ea typeface="Verdana" panose="020B0604030504040204" pitchFamily="34" charset="0"/>
              </a:rPr>
              <a:t> - </a:t>
            </a:r>
            <a:r>
              <a:rPr lang="sv-SE" sz="4000" dirty="0">
                <a:latin typeface="Verdana" panose="020B0604030504040204" pitchFamily="34" charset="0"/>
                <a:ea typeface="Verdana" panose="020B0604030504040204" pitchFamily="34" charset="0"/>
              </a:rPr>
              <a:t>forts</a:t>
            </a:r>
          </a:p>
        </p:txBody>
      </p:sp>
      <p:sp>
        <p:nvSpPr>
          <p:cNvPr id="3" name="Underrubrik 2"/>
          <p:cNvSpPr>
            <a:spLocks noGrp="1"/>
          </p:cNvSpPr>
          <p:nvPr>
            <p:ph type="subTitle" idx="1"/>
          </p:nvPr>
        </p:nvSpPr>
        <p:spPr>
          <a:xfrm>
            <a:off x="257452" y="980662"/>
            <a:ext cx="11620870" cy="5877338"/>
          </a:xfrm>
          <a:solidFill>
            <a:srgbClr val="F8F8F8">
              <a:alpha val="74902"/>
            </a:srgbClr>
          </a:solidFill>
        </p:spPr>
        <p:txBody>
          <a:bodyPr>
            <a:normAutofit fontScale="47500" lnSpcReduction="20000"/>
          </a:bodyPr>
          <a:lstStyle/>
          <a:p>
            <a:pPr algn="l"/>
            <a:endParaRPr lang="sv-SE" sz="1000" dirty="0"/>
          </a:p>
          <a:p>
            <a:pPr marL="742950" indent="-285750" algn="l">
              <a:lnSpc>
                <a:spcPct val="107000"/>
              </a:lnSpc>
              <a:buFont typeface="Arial" panose="020B0604020202020204" pitchFamily="34" charset="0"/>
              <a:buChar char="•"/>
            </a:pPr>
            <a:r>
              <a:rPr lang="sv-SE" sz="6300" dirty="0" err="1">
                <a:effectLst/>
                <a:latin typeface="Calibri" panose="020F0502020204030204" pitchFamily="34" charset="0"/>
                <a:ea typeface="Calibri" panose="020F0502020204030204" pitchFamily="34" charset="0"/>
                <a:cs typeface="Calibri" panose="020F0502020204030204" pitchFamily="34" charset="0"/>
              </a:rPr>
              <a:t>Provdag</a:t>
            </a:r>
            <a:r>
              <a:rPr lang="sv-SE" sz="6300" dirty="0">
                <a:effectLst/>
                <a:latin typeface="Calibri" panose="020F0502020204030204" pitchFamily="34" charset="0"/>
                <a:ea typeface="Calibri" panose="020F0502020204030204" pitchFamily="34" charset="0"/>
                <a:cs typeface="Calibri" panose="020F0502020204030204" pitchFamily="34" charset="0"/>
              </a:rPr>
              <a:t> ska beslutas </a:t>
            </a:r>
            <a:r>
              <a:rPr lang="sv-SE" sz="6300" b="1" dirty="0">
                <a:effectLst/>
                <a:latin typeface="Calibri" panose="020F0502020204030204" pitchFamily="34" charset="0"/>
                <a:ea typeface="Calibri" panose="020F0502020204030204" pitchFamily="34" charset="0"/>
                <a:cs typeface="Calibri" panose="020F0502020204030204" pitchFamily="34" charset="0"/>
              </a:rPr>
              <a:t>och föras in i Provdata</a:t>
            </a:r>
            <a:r>
              <a:rPr lang="sv-SE" sz="6300" dirty="0">
                <a:effectLst/>
                <a:latin typeface="Calibri" panose="020F0502020204030204" pitchFamily="34" charset="0"/>
                <a:ea typeface="Calibri" panose="020F0502020204030204" pitchFamily="34" charset="0"/>
                <a:cs typeface="Calibri" panose="020F0502020204030204" pitchFamily="34" charset="0"/>
              </a:rPr>
              <a:t> senast dagen före </a:t>
            </a:r>
            <a:r>
              <a:rPr lang="sv-SE" sz="6300" dirty="0" err="1">
                <a:effectLst/>
                <a:latin typeface="Calibri" panose="020F0502020204030204" pitchFamily="34" charset="0"/>
                <a:ea typeface="Calibri" panose="020F0502020204030204" pitchFamily="34" charset="0"/>
                <a:cs typeface="Calibri" panose="020F0502020204030204" pitchFamily="34" charset="0"/>
              </a:rPr>
              <a:t>provdag</a:t>
            </a:r>
            <a:r>
              <a:rPr lang="sv-SE" sz="6300" dirty="0">
                <a:effectLst/>
                <a:latin typeface="Calibri" panose="020F0502020204030204" pitchFamily="34" charset="0"/>
                <a:ea typeface="Calibri" panose="020F0502020204030204" pitchFamily="34" charset="0"/>
                <a:cs typeface="Calibri" panose="020F0502020204030204" pitchFamily="34" charset="0"/>
              </a:rPr>
              <a:t>. </a:t>
            </a:r>
          </a:p>
          <a:p>
            <a:pPr marL="742950" indent="-285750" algn="l">
              <a:lnSpc>
                <a:spcPct val="107000"/>
              </a:lnSpc>
              <a:buFont typeface="Arial" panose="020B0604020202020204" pitchFamily="34" charset="0"/>
              <a:buChar char="•"/>
            </a:pPr>
            <a:r>
              <a:rPr lang="sv-SE" sz="6300" dirty="0">
                <a:effectLst/>
                <a:latin typeface="Calibri" panose="020F0502020204030204" pitchFamily="34" charset="0"/>
                <a:ea typeface="Calibri" panose="020F0502020204030204" pitchFamily="34" charset="0"/>
                <a:cs typeface="Calibri" panose="020F0502020204030204" pitchFamily="34" charset="0"/>
              </a:rPr>
              <a:t>Ändring av fastställd </a:t>
            </a:r>
            <a:r>
              <a:rPr lang="sv-SE" sz="6300" dirty="0" err="1">
                <a:effectLst/>
                <a:latin typeface="Calibri" panose="020F0502020204030204" pitchFamily="34" charset="0"/>
                <a:ea typeface="Calibri" panose="020F0502020204030204" pitchFamily="34" charset="0"/>
                <a:cs typeface="Calibri" panose="020F0502020204030204" pitchFamily="34" charset="0"/>
              </a:rPr>
              <a:t>provdag</a:t>
            </a:r>
            <a:r>
              <a:rPr lang="sv-SE" sz="6300" dirty="0">
                <a:effectLst/>
                <a:latin typeface="Calibri" panose="020F0502020204030204" pitchFamily="34" charset="0"/>
                <a:ea typeface="Calibri" panose="020F0502020204030204" pitchFamily="34" charset="0"/>
                <a:cs typeface="Calibri" panose="020F0502020204030204" pitchFamily="34" charset="0"/>
              </a:rPr>
              <a:t> kan ske vid t.ex. sjukdom eller extremt olämplig väderlek. Ang. väder avgör domaren i samråd med hundägaren. </a:t>
            </a:r>
          </a:p>
          <a:p>
            <a:pPr marL="742950" indent="-285750" algn="l">
              <a:lnSpc>
                <a:spcPct val="107000"/>
              </a:lnSpc>
              <a:buFont typeface="Arial" panose="020B0604020202020204" pitchFamily="34" charset="0"/>
              <a:buChar char="•"/>
            </a:pPr>
            <a:r>
              <a:rPr lang="sv-SE" sz="6300" dirty="0">
                <a:effectLst/>
                <a:latin typeface="Calibri" panose="020F0502020204030204" pitchFamily="34" charset="0"/>
                <a:ea typeface="Calibri" panose="020F0502020204030204" pitchFamily="34" charset="0"/>
                <a:cs typeface="Calibri" panose="020F0502020204030204" pitchFamily="34" charset="0"/>
              </a:rPr>
              <a:t>Domaren informerar provledaren om ändrad </a:t>
            </a:r>
            <a:r>
              <a:rPr lang="sv-SE" sz="6300" dirty="0" err="1">
                <a:effectLst/>
                <a:latin typeface="Calibri" panose="020F0502020204030204" pitchFamily="34" charset="0"/>
                <a:ea typeface="Calibri" panose="020F0502020204030204" pitchFamily="34" charset="0"/>
                <a:cs typeface="Calibri" panose="020F0502020204030204" pitchFamily="34" charset="0"/>
              </a:rPr>
              <a:t>provdag</a:t>
            </a:r>
            <a:r>
              <a:rPr lang="sv-SE" sz="6300" dirty="0">
                <a:effectLst/>
                <a:latin typeface="Calibri" panose="020F0502020204030204" pitchFamily="34" charset="0"/>
                <a:ea typeface="Calibri" panose="020F0502020204030204" pitchFamily="34" charset="0"/>
                <a:cs typeface="Calibri" panose="020F0502020204030204" pitchFamily="34" charset="0"/>
              </a:rPr>
              <a:t>.</a:t>
            </a:r>
            <a:endParaRPr lang="sv-SE" sz="63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6300" dirty="0">
                <a:effectLst/>
                <a:latin typeface="Calibri" panose="020F0502020204030204" pitchFamily="34" charset="0"/>
                <a:ea typeface="Calibri" panose="020F0502020204030204" pitchFamily="34" charset="0"/>
                <a:cs typeface="Calibri" panose="020F0502020204030204" pitchFamily="34" charset="0"/>
              </a:rPr>
              <a:t>ID-märkning ska kontrolleras innan provet påbörjas.</a:t>
            </a:r>
            <a:endParaRPr lang="sv-SE" sz="63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6300" dirty="0">
                <a:effectLst/>
                <a:latin typeface="Calibri" panose="020F0502020204030204" pitchFamily="34" charset="0"/>
                <a:ea typeface="Calibri" panose="020F0502020204030204" pitchFamily="34" charset="0"/>
                <a:cs typeface="Calibri" panose="020F0502020204030204" pitchFamily="34" charset="0"/>
              </a:rPr>
              <a:t>Hundföraren beslutar före provstart om Pejl (PBP) ska användas eller inte. Beslutet gäller för hela provet. </a:t>
            </a:r>
            <a:endParaRPr lang="sv-SE" sz="63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6300" dirty="0">
                <a:effectLst/>
                <a:latin typeface="Calibri" panose="020F0502020204030204" pitchFamily="34" charset="0"/>
                <a:ea typeface="Calibri" panose="020F0502020204030204" pitchFamily="34" charset="0"/>
                <a:cs typeface="Calibri" panose="020F0502020204030204" pitchFamily="34" charset="0"/>
              </a:rPr>
              <a:t>Tekniska hjälpmedel såsom idrottstejp, sockor, spray, prestationshöjande medel </a:t>
            </a:r>
            <a:r>
              <a:rPr lang="sv-SE" sz="6300" dirty="0">
                <a:latin typeface="Calibri" panose="020F0502020204030204" pitchFamily="34" charset="0"/>
                <a:ea typeface="Calibri" panose="020F0502020204030204" pitchFamily="34" charset="0"/>
                <a:cs typeface="Calibri" panose="020F0502020204030204" pitchFamily="34" charset="0"/>
              </a:rPr>
              <a:t>får inte användas </a:t>
            </a:r>
            <a:r>
              <a:rPr lang="sv-SE" sz="5100" dirty="0">
                <a:effectLst/>
                <a:latin typeface="Calibri" panose="020F0502020204030204" pitchFamily="34" charset="0"/>
                <a:ea typeface="Calibri" panose="020F0502020204030204" pitchFamily="34" charset="0"/>
                <a:cs typeface="Calibri" panose="020F0502020204030204" pitchFamily="34" charset="0"/>
              </a:rPr>
              <a:t>(se nationellt dopingreglemente för hund, </a:t>
            </a:r>
            <a:r>
              <a:rPr lang="sv-SE" sz="5100" dirty="0" err="1">
                <a:effectLst/>
                <a:latin typeface="Calibri" panose="020F0502020204030204" pitchFamily="34" charset="0"/>
                <a:ea typeface="Calibri" panose="020F0502020204030204" pitchFamily="34" charset="0"/>
                <a:cs typeface="Calibri" panose="020F0502020204030204" pitchFamily="34" charset="0"/>
              </a:rPr>
              <a:t>bl</a:t>
            </a:r>
            <a:r>
              <a:rPr lang="sv-SE" sz="5100" dirty="0">
                <a:effectLst/>
                <a:latin typeface="Calibri" panose="020F0502020204030204" pitchFamily="34" charset="0"/>
                <a:ea typeface="Calibri" panose="020F0502020204030204" pitchFamily="34" charset="0"/>
                <a:cs typeface="Calibri" panose="020F0502020204030204" pitchFamily="34" charset="0"/>
              </a:rPr>
              <a:t> a avseende karenstider för vissa mediciner mm).</a:t>
            </a:r>
            <a:endParaRPr lang="sv-SE" sz="5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94608EB1-B04B-4039-800F-2D4D6701643B}"/>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397833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91605"/>
            <a:ext cx="11873948" cy="887446"/>
          </a:xfrm>
          <a:solidFill>
            <a:srgbClr val="FFFFFF">
              <a:alpha val="69804"/>
            </a:srgbClr>
          </a:solidFill>
        </p:spPr>
        <p:txBody>
          <a:bodyPr>
            <a:normAutofit/>
          </a:bodyPr>
          <a:lstStyle/>
          <a:p>
            <a:r>
              <a:rPr lang="sv-SE" sz="4000" b="1" dirty="0">
                <a:latin typeface="+mn-lt"/>
                <a:ea typeface="Verdana" panose="020B0604030504040204" pitchFamily="34" charset="0"/>
              </a:rPr>
              <a:t>5 och 6 BESLUTSFORMER</a:t>
            </a:r>
            <a:endParaRPr lang="sv-SE" sz="4000" dirty="0">
              <a:latin typeface="+mn-lt"/>
              <a:ea typeface="Verdana" panose="020B0604030504040204" pitchFamily="34" charset="0"/>
            </a:endParaRPr>
          </a:p>
        </p:txBody>
      </p:sp>
      <p:sp>
        <p:nvSpPr>
          <p:cNvPr id="3" name="Underrubrik 2"/>
          <p:cNvSpPr>
            <a:spLocks noGrp="1"/>
          </p:cNvSpPr>
          <p:nvPr>
            <p:ph type="subTitle" idx="1"/>
          </p:nvPr>
        </p:nvSpPr>
        <p:spPr>
          <a:xfrm>
            <a:off x="285565" y="1070656"/>
            <a:ext cx="11620870" cy="5787344"/>
          </a:xfrm>
          <a:solidFill>
            <a:srgbClr val="F8F8F8">
              <a:alpha val="74902"/>
            </a:srgbClr>
          </a:solidFill>
        </p:spPr>
        <p:txBody>
          <a:bodyPr>
            <a:normAutofit fontScale="70000" lnSpcReduction="20000"/>
          </a:bodyPr>
          <a:lstStyle/>
          <a:p>
            <a:pPr algn="l"/>
            <a:endParaRPr lang="sv-SE" sz="1000" dirty="0"/>
          </a:p>
          <a:p>
            <a:pPr marL="742950" indent="-285750" algn="l">
              <a:lnSpc>
                <a:spcPct val="107000"/>
              </a:lnSpc>
              <a:buFont typeface="Arial" panose="020B0604020202020204" pitchFamily="34" charset="0"/>
              <a:buChar char="•"/>
            </a:pPr>
            <a:r>
              <a:rPr lang="sv-SE" sz="4600" dirty="0">
                <a:effectLst/>
                <a:latin typeface="Calibri" panose="020F0502020204030204" pitchFamily="34" charset="0"/>
                <a:ea typeface="Calibri" panose="020F0502020204030204" pitchFamily="34" charset="0"/>
                <a:cs typeface="Calibri" panose="020F0502020204030204" pitchFamily="34" charset="0"/>
              </a:rPr>
              <a:t>Genomförda prov behandlas/beslutas vid kollegiemöten.</a:t>
            </a:r>
          </a:p>
          <a:p>
            <a:pPr marL="742950" indent="-285750" algn="l">
              <a:lnSpc>
                <a:spcPct val="107000"/>
              </a:lnSpc>
              <a:buFont typeface="Arial" panose="020B0604020202020204" pitchFamily="34" charset="0"/>
              <a:buChar char="•"/>
            </a:pPr>
            <a:r>
              <a:rPr lang="sv-SE" sz="4600" dirty="0">
                <a:effectLst/>
                <a:latin typeface="Calibri" panose="020F0502020204030204" pitchFamily="34" charset="0"/>
                <a:ea typeface="Calibri" panose="020F0502020204030204" pitchFamily="34" charset="0"/>
                <a:cs typeface="Calibri" panose="020F0502020204030204" pitchFamily="34" charset="0"/>
              </a:rPr>
              <a:t>Kollegiet består av fullmäktig, provledare, domare, aspiranter och elever. Minst tre med domarutbildning krävs för att vara beslutsfört. </a:t>
            </a:r>
            <a:endParaRPr lang="sv-SE" sz="46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4600" dirty="0">
                <a:effectLst/>
                <a:latin typeface="Calibri" panose="020F0502020204030204" pitchFamily="34" charset="0"/>
                <a:ea typeface="Calibri" panose="020F0502020204030204" pitchFamily="34" charset="0"/>
                <a:cs typeface="Calibri" panose="020F0502020204030204" pitchFamily="34" charset="0"/>
              </a:rPr>
              <a:t>Fullmäktig är ordförande och ytterst ”kvalitetsansvarig”. </a:t>
            </a:r>
          </a:p>
          <a:p>
            <a:pPr marL="742950" indent="-285750" algn="l">
              <a:lnSpc>
                <a:spcPct val="107000"/>
              </a:lnSpc>
              <a:buFont typeface="Arial" panose="020B0604020202020204" pitchFamily="34" charset="0"/>
              <a:buChar char="•"/>
            </a:pPr>
            <a:r>
              <a:rPr lang="sv-SE" sz="4600" dirty="0">
                <a:effectLst/>
                <a:latin typeface="Calibri" panose="020F0502020204030204" pitchFamily="34" charset="0"/>
                <a:ea typeface="Calibri" panose="020F0502020204030204" pitchFamily="34" charset="0"/>
                <a:cs typeface="Calibri" panose="020F0502020204030204" pitchFamily="34" charset="0"/>
              </a:rPr>
              <a:t>Om enighet inte uppnås bordläggs provet och fullmäktig vänder sig till lokalklubbens jaktprovsansvarig för tolkning. </a:t>
            </a:r>
          </a:p>
          <a:p>
            <a:pPr marL="742950" indent="-285750" algn="l">
              <a:lnSpc>
                <a:spcPct val="107000"/>
              </a:lnSpc>
              <a:buFont typeface="Arial" panose="020B0604020202020204" pitchFamily="34" charset="0"/>
              <a:buChar char="•"/>
            </a:pPr>
            <a:r>
              <a:rPr lang="sv-SE" sz="4600" dirty="0">
                <a:latin typeface="Calibri" panose="020F0502020204030204" pitchFamily="34" charset="0"/>
                <a:ea typeface="Calibri" panose="020F0502020204030204" pitchFamily="34" charset="0"/>
                <a:cs typeface="Calibri" panose="020F0502020204030204" pitchFamily="34" charset="0"/>
              </a:rPr>
              <a:t>Alla prov, dvs </a:t>
            </a:r>
            <a:r>
              <a:rPr lang="sv-SE" sz="4600" dirty="0">
                <a:effectLst/>
                <a:latin typeface="Calibri" panose="020F0502020204030204" pitchFamily="34" charset="0"/>
                <a:ea typeface="Calibri" panose="020F0502020204030204" pitchFamily="34" charset="0"/>
                <a:cs typeface="Calibri" panose="020F0502020204030204" pitchFamily="34" charset="0"/>
              </a:rPr>
              <a:t>prisprov och även 0-pris, KEB-pris, aspirant och elevprov ska behandlas på ordinarie kollegiemöten.</a:t>
            </a:r>
            <a:endParaRPr lang="sv-SE" sz="46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l">
              <a:lnSpc>
                <a:spcPct val="107000"/>
              </a:lnSpc>
              <a:buFont typeface="Arial" panose="020B0604020202020204" pitchFamily="34" charset="0"/>
              <a:buChar char="•"/>
            </a:pPr>
            <a:r>
              <a:rPr lang="sv-SE" sz="4600" dirty="0">
                <a:effectLst/>
                <a:latin typeface="Calibri" panose="020F0502020204030204" pitchFamily="34" charset="0"/>
                <a:ea typeface="Calibri" panose="020F0502020204030204" pitchFamily="34" charset="0"/>
                <a:cs typeface="Calibri" panose="020F0502020204030204" pitchFamily="34" charset="0"/>
              </a:rPr>
              <a:t>Domare som gått prov med egen hund ska inte närvara (ska gå ut ur lokalen) vid kollegiets behandling av dessa prov.</a:t>
            </a:r>
            <a:endParaRPr lang="sv-SE" sz="4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5A510BE8-8FE2-456D-AC88-1B5AD1E9CFA9}"/>
              </a:ext>
            </a:extLst>
          </p:cNvPr>
          <p:cNvSpPr>
            <a:spLocks noGrp="1"/>
          </p:cNvSpPr>
          <p:nvPr>
            <p:ph type="ftr" sz="quarter" idx="11"/>
          </p:nvPr>
        </p:nvSpPr>
        <p:spPr/>
        <p:txBody>
          <a:bodyPr/>
          <a:lstStyle/>
          <a:p>
            <a:r>
              <a:rPr lang="sv-SE"/>
              <a:t>Ver 1 2022-03-10</a:t>
            </a:r>
          </a:p>
        </p:txBody>
      </p:sp>
    </p:spTree>
    <p:extLst>
      <p:ext uri="{BB962C8B-B14F-4D97-AF65-F5344CB8AC3E}">
        <p14:creationId xmlns:p14="http://schemas.microsoft.com/office/powerpoint/2010/main" val="321972880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2382</TotalTime>
  <Words>2261</Words>
  <Application>Microsoft Office PowerPoint</Application>
  <PresentationFormat>Bredbild</PresentationFormat>
  <Paragraphs>194</Paragraphs>
  <Slides>24</Slides>
  <Notes>22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Arial</vt:lpstr>
      <vt:lpstr>Calibri</vt:lpstr>
      <vt:lpstr>Calibri Light</vt:lpstr>
      <vt:lpstr>Segoe UI Black</vt:lpstr>
      <vt:lpstr>Verdana</vt:lpstr>
      <vt:lpstr>Office-tema</vt:lpstr>
      <vt:lpstr>Utbildningsmaterial Jaktprovsregler - 1</vt:lpstr>
      <vt:lpstr>1. Ändamål jaktprovsregler</vt:lpstr>
      <vt:lpstr>2. Godkännande</vt:lpstr>
      <vt:lpstr>3. Organisation</vt:lpstr>
      <vt:lpstr>4. Genomförande</vt:lpstr>
      <vt:lpstr>4. Genomförande - forts</vt:lpstr>
      <vt:lpstr>4. Genomförande - forts</vt:lpstr>
      <vt:lpstr>4. Genomförande - forts</vt:lpstr>
      <vt:lpstr>5 och 6 BESLUTSFORMER</vt:lpstr>
      <vt:lpstr>7 Protest</vt:lpstr>
      <vt:lpstr> 8 RÄTT ATT DELTA ELLER HINDER FÖR DELTAGANDE</vt:lpstr>
      <vt:lpstr>  8.2 Olämpligt beteende mot provdjuret/en</vt:lpstr>
      <vt:lpstr>    9. REGLER FÖR HUNDÄGARE/FÖRARE</vt:lpstr>
      <vt:lpstr>    9. REGLER FÖR HUNDÄGARE/FÖRARE - forts</vt:lpstr>
      <vt:lpstr>    10. REGLER FÖR DOMARE</vt:lpstr>
      <vt:lpstr>    10. REGLER FÖR DOMARE - forts</vt:lpstr>
      <vt:lpstr>    10. REGLER FÖR DOMARE - forts</vt:lpstr>
      <vt:lpstr>    10. REGLER FÖR DOMARE - forts</vt:lpstr>
      <vt:lpstr>    10. REGLER FÖR DOMARE - forts</vt:lpstr>
      <vt:lpstr>    10. REGLER FÖR DOMARE - forts</vt:lpstr>
      <vt:lpstr>Slut på bildspel … efter detta referensbilder (tryck esc för avslut)</vt:lpstr>
      <vt:lpstr>     2 PROVTIDENS LÄNGD OCH VAD SOM INGÅR</vt:lpstr>
      <vt:lpstr>     2 PROVTIDENS LÄNGD OCH VAD SOM INGÅR</vt:lpstr>
      <vt:lpstr>     2 PROVTIDENS LÄNGD OCH VAD SOM INGÅR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Revidering av jaktprovsregler</dc:title>
  <dc:creator>Bert-Olof Åkerström</dc:creator>
  <cp:lastModifiedBy>Bert-Olof Åkerström</cp:lastModifiedBy>
  <cp:revision>313</cp:revision>
  <dcterms:created xsi:type="dcterms:W3CDTF">2019-03-21T18:38:04Z</dcterms:created>
  <dcterms:modified xsi:type="dcterms:W3CDTF">2022-03-15T10:36:33Z</dcterms:modified>
</cp:coreProperties>
</file>